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71" r:id="rId3"/>
    <p:sldId id="270" r:id="rId4"/>
    <p:sldId id="272" r:id="rId5"/>
    <p:sldId id="273" r:id="rId6"/>
    <p:sldId id="274" r:id="rId7"/>
    <p:sldId id="275" r:id="rId8"/>
    <p:sldId id="276" r:id="rId9"/>
    <p:sldId id="291" r:id="rId10"/>
    <p:sldId id="290" r:id="rId11"/>
    <p:sldId id="289" r:id="rId12"/>
    <p:sldId id="278" r:id="rId13"/>
    <p:sldId id="277" r:id="rId14"/>
    <p:sldId id="288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/>
    <p:restoredTop sz="95721"/>
  </p:normalViewPr>
  <p:slideViewPr>
    <p:cSldViewPr snapToGrid="0">
      <p:cViewPr>
        <p:scale>
          <a:sx n="96" d="100"/>
          <a:sy n="96" d="100"/>
        </p:scale>
        <p:origin x="99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1DBB9-DF37-4723-BA14-C428E8191507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0BA7-4BD2-4407-A8BB-D134DFE82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5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68" y="1848008"/>
            <a:ext cx="10516263" cy="105250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282872"/>
            <a:ext cx="9144000" cy="5948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Subtitle 3"/>
          <p:cNvSpPr txBox="1">
            <a:spLocks/>
          </p:cNvSpPr>
          <p:nvPr userDrawn="1"/>
        </p:nvSpPr>
        <p:spPr>
          <a:xfrm>
            <a:off x="8604748" y="6485640"/>
            <a:ext cx="3368430" cy="247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sz="1300" b="1" kern="12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Segoe UI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BBD46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www.hellobi.com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与数据爱好者共同成长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9" y="166121"/>
            <a:ext cx="2555549" cy="6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3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4B4F-F36C-4DA2-AFA9-6F00000B60BB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686E-859F-49EA-B4DE-899CF3AECF5A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4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46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4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2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68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5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4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11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0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6011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 smtClean="0"/>
              <a:t>   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3830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14" y="6267316"/>
            <a:ext cx="1512972" cy="3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3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51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70C7-01B5-45F1-B7A2-1AA5AC014F2E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6B06-5A71-48DF-B0C9-D6AD33C2A5FF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2FC2-DECA-467A-8680-8ABD3BF86B68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A5C6-871D-449E-AA69-31723425571B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1D97-1E37-4A55-9056-3BCB941DBAB3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DE53-FE30-4587-8960-6F60CB72D574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AE43-8052-4D71-AC61-D54B2C887251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7F42-991A-42FC-92DB-D6D8F7F3F2E8}" type="datetime1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39A3-56A9-4C02-BE30-05A9EE6F0186}" type="datetimeFigureOut">
              <a:rPr lang="zh-CN" altLang="en-US" smtClean="0"/>
              <a:t>18/6/29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5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7868" y="1625603"/>
            <a:ext cx="10516263" cy="2031997"/>
          </a:xfrm>
        </p:spPr>
        <p:txBody>
          <a:bodyPr>
            <a:normAutofit/>
          </a:bodyPr>
          <a:lstStyle/>
          <a:p>
            <a:r>
              <a:rPr lang="zh-CN" altLang="zh-CN" sz="3600" dirty="0"/>
              <a:t>机器学习模型在信贷风控中的</a:t>
            </a:r>
            <a:r>
              <a:rPr lang="zh-CN" altLang="zh-CN" sz="3600" dirty="0" smtClean="0"/>
              <a:t>应用</a:t>
            </a:r>
            <a:r>
              <a:rPr lang="zh-CN" altLang="en-US" sz="3600" dirty="0" smtClean="0"/>
              <a:t>之</a:t>
            </a:r>
            <a:br>
              <a:rPr lang="zh-CN" altLang="en-US" sz="3600" dirty="0" smtClean="0"/>
            </a:br>
            <a:r>
              <a:rPr lang="zh-CN" altLang="en-US" sz="3600" dirty="0" smtClean="0"/>
              <a:t>神经网络</a:t>
            </a:r>
            <a:r>
              <a:rPr lang="zh-CN" altLang="zh-CN" sz="3600" dirty="0" smtClean="0"/>
              <a:t>模型 </a:t>
            </a:r>
            <a:endParaRPr lang="zh-CN" altLang="zh-CN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4473875"/>
            <a:ext cx="9144000" cy="611367"/>
          </a:xfrm>
        </p:spPr>
        <p:txBody>
          <a:bodyPr/>
          <a:lstStyle/>
          <a:p>
            <a:r>
              <a:rPr lang="zh-CN" altLang="en-US" dirty="0" smtClean="0"/>
              <a:t>讲师：安迪生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0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zh-CN" altLang="en-US" dirty="0" smtClean="0"/>
                  <a:t>激活函数</a:t>
                </a:r>
                <a:r>
                  <a:rPr kumimoji="1" lang="zh-CN" altLang="en-US" dirty="0"/>
                  <a:t>（续</a:t>
                </a:r>
                <a:r>
                  <a:rPr kumimoji="1" lang="zh-CN" altLang="en-US" dirty="0" smtClean="0"/>
                  <a:t>）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sz="2000" dirty="0" err="1" smtClean="0"/>
                  <a:t>Softplus</a:t>
                </a:r>
                <a:endParaRPr lang="zh-CN" alt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b="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特点：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 smtClean="0"/>
                  <a:t>x</a:t>
                </a:r>
                <a:r>
                  <a:rPr lang="zh-CN" altLang="en-US" sz="2000" dirty="0" smtClean="0"/>
                  <a:t>趋于负无穷时，</a:t>
                </a:r>
                <a:r>
                  <a:rPr lang="en-US" altLang="zh-CN" sz="2000" dirty="0" err="1" smtClean="0"/>
                  <a:t>softplus</a:t>
                </a:r>
                <a:r>
                  <a:rPr lang="zh-CN" altLang="en-US" sz="2000" dirty="0" smtClean="0"/>
                  <a:t>趋于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；</a:t>
                </a:r>
                <a:r>
                  <a:rPr lang="en-US" altLang="zh-CN" sz="2000" dirty="0" smtClean="0"/>
                  <a:t>x</a:t>
                </a:r>
                <a:r>
                  <a:rPr lang="zh-CN" altLang="en-US" sz="2000" dirty="0" smtClean="0"/>
                  <a:t>趋于正无穷时，</a:t>
                </a:r>
                <a:r>
                  <a:rPr lang="en-US" altLang="zh-CN" sz="2000" dirty="0"/>
                  <a:t> </a:t>
                </a:r>
                <a:r>
                  <a:rPr lang="en-US" altLang="zh-CN" sz="2000" dirty="0" err="1"/>
                  <a:t>softplus</a:t>
                </a:r>
                <a:r>
                  <a:rPr lang="zh-CN" altLang="en-US" sz="2000" dirty="0" smtClean="0"/>
                  <a:t>趋于</a:t>
                </a:r>
                <a:r>
                  <a:rPr lang="en-US" altLang="zh-CN" sz="2000" dirty="0" smtClean="0"/>
                  <a:t>x</a:t>
                </a:r>
                <a:endParaRPr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它是</a:t>
                </a:r>
                <a:r>
                  <a:rPr lang="en-US" altLang="zh-CN" sz="2000" dirty="0" err="1" smtClean="0"/>
                  <a:t>ReLU</a:t>
                </a:r>
                <a:r>
                  <a:rPr lang="zh-CN" altLang="en-US" sz="2000" dirty="0"/>
                  <a:t>的平滑</a:t>
                </a:r>
                <a:r>
                  <a:rPr lang="zh-CN" altLang="en-US" sz="2000" dirty="0" smtClean="0"/>
                  <a:t>版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它是</a:t>
                </a:r>
                <a:r>
                  <a:rPr lang="en-US" altLang="zh-CN" sz="2000" dirty="0" smtClean="0"/>
                  <a:t>sigmoid</a:t>
                </a:r>
                <a:r>
                  <a:rPr lang="zh-CN" altLang="en-US" sz="2000" dirty="0" smtClean="0"/>
                  <a:t>的原函数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激活</a:t>
            </a:r>
            <a:r>
              <a:rPr kumimoji="1" lang="zh-CN" altLang="en-US" dirty="0"/>
              <a:t>函数</a:t>
            </a:r>
          </a:p>
          <a:p>
            <a:pPr marL="0" indent="0">
              <a:buNone/>
            </a:pPr>
            <a:r>
              <a:rPr kumimoji="1" lang="zh-CN" altLang="en-US" dirty="0" smtClean="0"/>
              <a:t>           </a:t>
            </a:r>
            <a:r>
              <a:rPr kumimoji="1" lang="en-US" altLang="zh-CN" dirty="0" smtClean="0"/>
              <a:t>Sigmoid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lang="en-US" altLang="zh-CN" dirty="0" err="1"/>
              <a:t>T</a:t>
            </a:r>
            <a:r>
              <a:rPr kumimoji="1" lang="en-US" altLang="zh-CN" dirty="0" err="1"/>
              <a:t>anh</a:t>
            </a:r>
            <a:r>
              <a:rPr kumimoji="1" lang="en-US" altLang="zh-CN" dirty="0"/>
              <a:t>                     </a:t>
            </a:r>
            <a:r>
              <a:rPr kumimoji="1" lang="zh-CN" altLang="en-US" dirty="0" smtClean="0"/>
              <a:t>         </a:t>
            </a:r>
            <a:r>
              <a:rPr kumimoji="1" lang="en-US" altLang="zh-CN" dirty="0" smtClean="0"/>
              <a:t>  </a:t>
            </a:r>
            <a:r>
              <a:rPr kumimoji="1" lang="en-US" altLang="zh-CN" dirty="0" err="1" smtClean="0"/>
              <a:t>Softplus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&amp; </a:t>
            </a:r>
            <a:r>
              <a:rPr lang="en-US" altLang="zh-CN" dirty="0" err="1"/>
              <a:t>R</a:t>
            </a:r>
            <a:r>
              <a:rPr kumimoji="1" lang="en-US" altLang="zh-CN" dirty="0" err="1"/>
              <a:t>elu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94" y="2252591"/>
            <a:ext cx="4795029" cy="3700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10" y="2252590"/>
            <a:ext cx="4804914" cy="37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kumimoji="1" lang="zh-CN" altLang="en-US" dirty="0" smtClean="0"/>
                  <a:t>常见的损失函数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b="1" dirty="0" smtClean="0"/>
                  <a:t>用于回归中的均方损失：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b="1" dirty="0" smtClean="0"/>
                  <a:t>用于分类中的交叉熵损失函数：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en-US" altLang="zh-CN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en-US" altLang="zh-CN" sz="2000" dirty="0" smtClean="0"/>
                  <a:t>k=1,2,</a:t>
                </a:r>
                <a:r>
                  <a:rPr kumimoji="1" lang="is-IS" altLang="zh-CN" sz="2000" dirty="0" smtClean="0"/>
                  <a:t>…,m</a:t>
                </a:r>
                <a:r>
                  <a:rPr kumimoji="1" lang="zh-CN" altLang="en-US" sz="2000" dirty="0" smtClean="0"/>
                  <a:t>表示</a:t>
                </a:r>
                <a:r>
                  <a:rPr kumimoji="1" lang="en-US" altLang="zh-CN" sz="2000" dirty="0" smtClean="0"/>
                  <a:t>m</a:t>
                </a:r>
                <a:r>
                  <a:rPr kumimoji="1" lang="zh-CN" altLang="en-US" sz="2000" dirty="0" smtClean="0"/>
                  <a:t>种类别。在违约预测中</a:t>
                </a:r>
                <a:r>
                  <a:rPr kumimoji="1" lang="en-US" altLang="zh-CN" sz="2000" dirty="0" smtClean="0"/>
                  <a:t>m=2</a:t>
                </a:r>
                <a:endParaRPr kumimoji="1" lang="zh-CN" altLang="en-US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7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6126121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关于交叉熵的简单说明</a:t>
                </a:r>
              </a:p>
              <a:p>
                <a:pPr marL="0" indent="0">
                  <a:buNone/>
                </a:pPr>
                <a:r>
                  <a:rPr kumimoji="1" lang="zh-CN" altLang="en-US" sz="2200" dirty="0" smtClean="0"/>
                  <a:t>熵：香农信息量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smtClean="0">
                        <a:latin typeface="Cambria Math" charset="0"/>
                      </a:rPr>
                      <m:t>log</m:t>
                    </m:r>
                    <m:r>
                      <a:rPr kumimoji="1" lang="en-US" altLang="zh-CN" sz="2200" b="0" i="1" smtClean="0">
                        <a:latin typeface="Cambria Math" charset="0"/>
                      </a:rPr>
                      <m:t>⁡(</m:t>
                    </m:r>
                    <m:f>
                      <m:fPr>
                        <m:ctrlPr>
                          <a:rPr kumimoji="1" lang="en-US" altLang="zh-CN" sz="2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200" b="0" i="1" smtClean="0">
                            <a:latin typeface="Cambria Math" charset="0"/>
                          </a:rPr>
                          <m:t>𝑝</m:t>
                        </m:r>
                      </m:den>
                    </m:f>
                    <m:r>
                      <a:rPr kumimoji="1" lang="en-US" altLang="zh-CN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2200" dirty="0" smtClean="0"/>
                  <a:t>的期望。对于样本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200" dirty="0" smtClean="0"/>
                  <a:t>，假设真实的分布为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200" dirty="0" smtClean="0"/>
                  <a:t>，则熵为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2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is-IS" altLang="zh-CN" sz="2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2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2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200" dirty="0" smtClean="0"/>
                  <a:t>KL</a:t>
                </a:r>
                <a:r>
                  <a:rPr kumimoji="1" lang="zh-CN" altLang="en-US" sz="2200" dirty="0" smtClean="0"/>
                  <a:t>散度：如果用预测的分布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200" dirty="0" smtClean="0"/>
                  <a:t>代替真实的分布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200" dirty="0" smtClean="0"/>
                  <a:t>，则需要额外的信息增量：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charset="0"/>
                        </a:rPr>
                        <m:t>𝐾𝐿</m:t>
                      </m:r>
                      <m:d>
                        <m:dPr>
                          <m:ctrlPr>
                            <a:rPr kumimoji="1"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sz="2200">
                              <a:latin typeface="Cambria Math" charset="0"/>
                            </a:rPr>
                            <m:t>log</m:t>
                          </m:r>
                          <m:r>
                            <a:rPr kumimoji="1" lang="en-US" altLang="zh-CN" sz="2200" i="1">
                              <a:latin typeface="Cambria Math" charset="0"/>
                            </a:rPr>
                            <m:t>⁡(</m:t>
                          </m:r>
                          <m:f>
                            <m:fPr>
                              <m:ctrlPr>
                                <a:rPr kumimoji="1" lang="bg-BG" altLang="zh-CN" sz="22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kumimoji="1" lang="en-US" altLang="zh-CN" sz="22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is-IS" altLang="zh-CN" sz="2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200" b="0" i="1" smtClean="0">
                                              <a:latin typeface="Cambria Math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2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zh-CN" sz="2200" b="0" i="1" smtClean="0">
                          <a:latin typeface="Cambria Math" charset="0"/>
                        </a:rPr>
                        <m:t>=−</m:t>
                      </m:r>
                      <m:r>
                        <a:rPr kumimoji="1" lang="en-US" altLang="zh-CN" sz="2200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2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2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2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200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CN" sz="22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22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200" dirty="0" smtClean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2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200" i="1"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2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kumimoji="1" lang="en-US" altLang="zh-CN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sz="2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200" i="1">
                                        <a:latin typeface="Cambria Math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1" lang="en-US" altLang="zh-CN" sz="2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zh-CN" sz="2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2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kumimoji="1" lang="en-US" altLang="zh-CN" sz="2200" dirty="0" smtClean="0"/>
                  <a:t>:</a:t>
                </a:r>
                <a:r>
                  <a:rPr kumimoji="1" lang="zh-CN" altLang="en-US" sz="2200" dirty="0" smtClean="0"/>
                  <a:t>交叉熵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6126121"/>
              </a:xfrm>
              <a:blipFill rotWithShape="0">
                <a:blip r:embed="rId2"/>
                <a:stretch>
                  <a:fillRect l="-2763" t="-1692" b="-10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反向传播法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反向传播法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zh-CN" sz="2000" dirty="0"/>
              <a:t>前向</a:t>
            </a:r>
            <a:r>
              <a:rPr kumimoji="1" lang="zh-CN" altLang="en-US" sz="2000" dirty="0" smtClean="0"/>
              <a:t>神经</a:t>
            </a:r>
            <a:r>
              <a:rPr kumimoji="1" lang="zh-CN" altLang="en-US" sz="2000" dirty="0" smtClean="0"/>
              <a:t>网络的计算是前向传播，即信息沿着输入层</a:t>
            </a:r>
            <a:r>
              <a:rPr kumimoji="1" lang="zh-CN" altLang="en-US" sz="2000" dirty="0" smtClean="0">
                <a:sym typeface="Wingdings"/>
              </a:rPr>
              <a:t></a:t>
            </a:r>
            <a:r>
              <a:rPr kumimoji="1" lang="zh-CN" altLang="en-US" sz="2000" dirty="0" smtClean="0"/>
              <a:t>隐藏层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>
                <a:sym typeface="Wingdings"/>
              </a:rPr>
              <a:t></a:t>
            </a:r>
            <a:r>
              <a:rPr kumimoji="1" lang="zh-CN" altLang="en-US" sz="2000" dirty="0"/>
              <a:t>隐藏</a:t>
            </a:r>
            <a:r>
              <a:rPr kumimoji="1" lang="zh-CN" altLang="en-US" sz="2000" dirty="0" smtClean="0"/>
              <a:t>层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>
                <a:sym typeface="Wingdings"/>
              </a:rPr>
              <a:t></a:t>
            </a:r>
            <a:r>
              <a:rPr kumimoji="1" lang="is-IS" altLang="zh-CN" sz="2000" dirty="0" smtClean="0">
                <a:sym typeface="Wingdings"/>
              </a:rPr>
              <a:t>…</a:t>
            </a:r>
            <a:r>
              <a:rPr kumimoji="1" lang="zh-CN" altLang="en-US" sz="2000" dirty="0" smtClean="0">
                <a:sym typeface="Wingdings"/>
              </a:rPr>
              <a:t> </a:t>
            </a:r>
            <a:r>
              <a:rPr kumimoji="1" lang="zh-CN" altLang="en-US" sz="2000" dirty="0" smtClean="0"/>
              <a:t>输出层的路线由前往后。一次传播后，输出层的结果与真实标签存在在一定的误差。此时可以根据误差的结果对每一层的权值进行调整，调整的原则是使得在当前结构下，调优后最终的输出与标签的误差“最小化”。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由于神经网络的层级的特点，每一层节点的权值都会对最后的误差产生影响；反之，得到误差后每一层节点的权值都要进行修正。和之前介绍的逻辑回归模型一样，权值修正的方法也是梯度法，即</a:t>
            </a:r>
          </a:p>
          <a:p>
            <a:pPr marL="0" indent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更新的权值</a:t>
            </a:r>
            <a:r>
              <a:rPr kumimoji="1" lang="en-US" altLang="zh-CN" sz="2000" dirty="0"/>
              <a:t>=</a:t>
            </a:r>
            <a:r>
              <a:rPr kumimoji="1" lang="zh-CN" altLang="en-US" sz="2000" dirty="0" smtClean="0"/>
              <a:t>当前权值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误差梯度*学习速率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下面以带一个隐藏层的神经网络结构为例介绍权值调整的方法。多隐藏层的调整方法类似。</a:t>
            </a:r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变量、节点、权重的标记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577515" y="1997241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5" y="1997241"/>
                <a:ext cx="1080000" cy="10800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/>
              <p:cNvSpPr/>
              <p:nvPr/>
            </p:nvSpPr>
            <p:spPr>
              <a:xfrm>
                <a:off x="577515" y="3301409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椭圆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5" y="3301409"/>
                <a:ext cx="1080000" cy="10800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/>
              <p:cNvSpPr/>
              <p:nvPr/>
            </p:nvSpPr>
            <p:spPr>
              <a:xfrm>
                <a:off x="577515" y="4605577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椭圆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5" y="4605577"/>
                <a:ext cx="1080000" cy="1080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2751220" y="2537241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20" y="2537241"/>
                <a:ext cx="1080000" cy="10800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/>
              <p:cNvSpPr/>
              <p:nvPr/>
            </p:nvSpPr>
            <p:spPr>
              <a:xfrm>
                <a:off x="2751220" y="3862278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椭圆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20" y="3862278"/>
                <a:ext cx="1080000" cy="108000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椭圆 8"/>
              <p:cNvSpPr/>
              <p:nvPr/>
            </p:nvSpPr>
            <p:spPr>
              <a:xfrm>
                <a:off x="4577368" y="3301409"/>
                <a:ext cx="1080000" cy="108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𝑂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9" name="椭圆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68" y="3301409"/>
                <a:ext cx="1080000" cy="10800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/>
          <p:cNvCxnSpPr>
            <a:stCxn id="4" idx="6"/>
            <a:endCxn id="7" idx="2"/>
          </p:cNvCxnSpPr>
          <p:nvPr/>
        </p:nvCxnSpPr>
        <p:spPr>
          <a:xfrm>
            <a:off x="1657515" y="2537241"/>
            <a:ext cx="1093705" cy="5400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4" idx="6"/>
            <a:endCxn id="8" idx="2"/>
          </p:cNvCxnSpPr>
          <p:nvPr/>
        </p:nvCxnSpPr>
        <p:spPr>
          <a:xfrm>
            <a:off x="1657515" y="2537241"/>
            <a:ext cx="1093705" cy="18650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5" idx="6"/>
            <a:endCxn id="7" idx="2"/>
          </p:cNvCxnSpPr>
          <p:nvPr/>
        </p:nvCxnSpPr>
        <p:spPr>
          <a:xfrm flipV="1">
            <a:off x="1657515" y="3077241"/>
            <a:ext cx="1093705" cy="76416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5" idx="6"/>
            <a:endCxn id="8" idx="2"/>
          </p:cNvCxnSpPr>
          <p:nvPr/>
        </p:nvCxnSpPr>
        <p:spPr>
          <a:xfrm>
            <a:off x="1657515" y="3841409"/>
            <a:ext cx="1093705" cy="56086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6" idx="6"/>
            <a:endCxn id="7" idx="2"/>
          </p:cNvCxnSpPr>
          <p:nvPr/>
        </p:nvCxnSpPr>
        <p:spPr>
          <a:xfrm flipV="1">
            <a:off x="1657515" y="3077241"/>
            <a:ext cx="1093705" cy="20683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6" idx="6"/>
            <a:endCxn id="8" idx="2"/>
          </p:cNvCxnSpPr>
          <p:nvPr/>
        </p:nvCxnSpPr>
        <p:spPr>
          <a:xfrm flipV="1">
            <a:off x="1657515" y="4402278"/>
            <a:ext cx="1093705" cy="74329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7" idx="6"/>
            <a:endCxn id="9" idx="2"/>
          </p:cNvCxnSpPr>
          <p:nvPr/>
        </p:nvCxnSpPr>
        <p:spPr>
          <a:xfrm>
            <a:off x="3831220" y="3077241"/>
            <a:ext cx="746148" cy="76416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6"/>
            <a:endCxn id="9" idx="2"/>
          </p:cNvCxnSpPr>
          <p:nvPr/>
        </p:nvCxnSpPr>
        <p:spPr>
          <a:xfrm flipV="1">
            <a:off x="3831220" y="3841409"/>
            <a:ext cx="746148" cy="56086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095216" y="1213500"/>
                <a:ext cx="5735710" cy="482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 smtClean="0"/>
                  <a:t>隐藏层</a:t>
                </a:r>
                <a:r>
                  <a:rPr kumimoji="1" lang="zh-CN" altLang="en-US" dirty="0" smtClean="0"/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接受来自输入层节点的信息，以及一个偏置项：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𝑛𝑒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 smtClean="0"/>
              </a:p>
              <a:p>
                <a:r>
                  <a:rPr kumimoji="1" lang="zh-CN" altLang="en-US" dirty="0" smtClean="0"/>
                  <a:t>经激活函数</a:t>
                </a:r>
                <a:r>
                  <a:rPr kumimoji="1" lang="en-US" altLang="zh-CN" dirty="0" smtClean="0"/>
                  <a:t>sigmoid</a:t>
                </a:r>
                <a:r>
                  <a:rPr kumimoji="1" lang="zh-CN" altLang="en-US" dirty="0" smtClean="0"/>
                  <a:t>后传入到输出层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 smtClean="0"/>
              </a:p>
              <a:p>
                <a:endParaRPr kumimoji="1" lang="zh-CN" altLang="en-US" dirty="0" smtClean="0"/>
              </a:p>
              <a:p>
                <a:r>
                  <a:rPr kumimoji="1" lang="zh-CN" altLang="en-US" dirty="0" smtClean="0"/>
                  <a:t>输出</a:t>
                </a:r>
                <a:r>
                  <a:rPr kumimoji="1" lang="zh-CN" altLang="en-US" dirty="0" smtClean="0"/>
                  <a:t>层节点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charset="0"/>
                      </a:rPr>
                      <m:t>O</m:t>
                    </m:r>
                  </m:oMath>
                </a14:m>
                <a:endParaRPr kumimoji="1" lang="zh-CN" altLang="en-US" dirty="0"/>
              </a:p>
              <a:p>
                <a:r>
                  <a:rPr kumimoji="1" lang="zh-CN" altLang="en-US" dirty="0"/>
                  <a:t>接受</a:t>
                </a:r>
                <a:r>
                  <a:rPr kumimoji="1" lang="zh-CN" altLang="en-US" dirty="0" smtClean="0"/>
                  <a:t>来</a:t>
                </a:r>
                <a:r>
                  <a:rPr kumimoji="1" lang="zh-CN" altLang="en-US" dirty="0" smtClean="0"/>
                  <a:t>自隐藏</a:t>
                </a:r>
                <a:r>
                  <a:rPr kumimoji="1" lang="zh-CN" altLang="en-US" dirty="0" smtClean="0"/>
                  <a:t>层</a:t>
                </a:r>
                <a:r>
                  <a:rPr kumimoji="1" lang="zh-CN" altLang="en-US" dirty="0"/>
                  <a:t>节点的信息，以及一个偏置项：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𝑛𝑒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smtClean="0">
                              <a:latin typeface="Cambria Math" charset="0"/>
                            </a:rPr>
                            <m:t>O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i="1" smtClean="0">
                                  <a:latin typeface="Cambria Math" charset="0"/>
                                </a:rPr>
                                <m:t>j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  <a:p>
                <a:r>
                  <a:rPr kumimoji="1" lang="zh-CN" altLang="en-US" dirty="0"/>
                  <a:t>经激活函数</a:t>
                </a:r>
                <a:r>
                  <a:rPr kumimoji="1" lang="en-US" altLang="zh-CN" dirty="0"/>
                  <a:t>sigmoid</a:t>
                </a:r>
                <a:r>
                  <a:rPr kumimoji="1" lang="zh-CN" altLang="en-US" dirty="0" smtClean="0"/>
                  <a:t>后输出：</a:t>
                </a:r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16" y="1213500"/>
                <a:ext cx="5735710" cy="4825616"/>
              </a:xfrm>
              <a:prstGeom prst="rect">
                <a:avLst/>
              </a:prstGeom>
              <a:blipFill rotWithShape="0">
                <a:blip r:embed="rId8"/>
                <a:stretch>
                  <a:fillRect l="-956" t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59507" y="57802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3-2-1</a:t>
            </a:r>
            <a:r>
              <a:rPr kumimoji="1" lang="zh-CN" altLang="en-US" dirty="0"/>
              <a:t>前馈型神经网络为例，有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个输入节点，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个隐藏节点（属于同一隐藏层），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个输出节点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1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链式求导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输出数值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会和真实值</a:t>
                </a:r>
                <a:r>
                  <a:rPr kumimoji="1" lang="en-US" altLang="zh-CN" sz="2000" dirty="0" smtClean="0"/>
                  <a:t>target</a:t>
                </a:r>
                <a:r>
                  <a:rPr kumimoji="1" lang="zh-CN" altLang="en-US" sz="2000" dirty="0" smtClean="0"/>
                  <a:t>形成误差，在平方损失函数下的误差的度量为</a:t>
                </a:r>
                <a:r>
                  <a:rPr kumimoji="1" lang="en-US" altLang="zh-CN" sz="2000" dirty="0" smtClean="0"/>
                  <a:t>:</a:t>
                </a:r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𝐸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𝑜𝑢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𝑡𝑎𝑟𝑔𝑒𝑡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由上一页可知，在给定输入信息</a:t>
                </a:r>
                <a:r>
                  <a:rPr kumimoji="1" lang="en-US" altLang="zh-CN" sz="2000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}</a:t>
                </a:r>
                <a:r>
                  <a:rPr kumimoji="1" lang="zh-CN" altLang="en-US" sz="2000" dirty="0" smtClean="0"/>
                  <a:t>下，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完全由参数</a:t>
                </a:r>
                <a:r>
                  <a:rPr kumimoji="1" lang="en-US" altLang="zh-CN" sz="2000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}</a:t>
                </a:r>
                <a:r>
                  <a:rPr kumimoji="1" lang="zh-CN" altLang="en-US" sz="2000" dirty="0" smtClean="0"/>
                  <a:t>，</a:t>
                </a:r>
                <a:r>
                  <a:rPr kumimoji="1" lang="en-US" altLang="zh-CN" sz="2000" dirty="0"/>
                  <a:t>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000" i="1" smtClean="0">
                            <a:latin typeface="Cambria Math" charset="0"/>
                          </a:rPr>
                          <m:t>j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},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决定。初始化这些参数后，对其的调整采用梯度下降的方式进行：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charset="0"/>
                            </a:rPr>
                            <m:t>k</m:t>
                          </m:r>
                        </m:sup>
                      </m:sSubSup>
                      <m:r>
                        <a:rPr kumimoji="1" lang="en-US" altLang="zh-CN" sz="2000" b="0" i="0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kumimoji="1" lang="en-US" altLang="zh-CN" sz="2000" b="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b="0" dirty="0" smtClean="0"/>
                  <a:t>对隐藏层权值的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zh-CN" altLang="en-US" sz="2000" b="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b="0" dirty="0" smtClean="0"/>
                  <a:t>的梯度的计算如下（以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zh-CN" altLang="en-US" sz="2000" b="0" dirty="0" smtClean="0"/>
                  <a:t>为例）：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b="0" i="1" smtClean="0">
                              <a:latin typeface="Cambria Math" charset="0"/>
                            </a:rPr>
                            <m:t>E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0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链式求导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 smtClean="0"/>
                  <a:t>续</a:t>
                </a:r>
                <a:r>
                  <a:rPr kumimoji="1" lang="en-US" altLang="zh-CN" dirty="0" smtClean="0"/>
                  <a:t>)</a:t>
                </a:r>
                <a:endParaRPr kumimoji="1" lang="zh-CN" altLang="en-US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/>
                  <a:t>其中，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charset="0"/>
                            </a:rPr>
                            <m:t>E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𝑡𝑎𝑟𝑔𝑒𝑡</m:t>
                      </m:r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𝑠𝑖𝑔𝑚𝑜𝑖𝑑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𝑠𝑖𝑔𝑚𝑜𝑖𝑑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综上，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𝑡𝑎𝑟𝑔𝑒𝑡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CN" altLang="en-US" sz="2000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独立，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𝑂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−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𝑡𝑎𝑟𝑔𝑒𝑡</m:t>
                    </m:r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(1−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sz="2000" dirty="0" smtClean="0"/>
                  <a:t>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（</a:t>
                </a:r>
                <a:r>
                  <a:rPr kumimoji="1" lang="zh-CN" altLang="en-US" sz="20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）</a:t>
                </a:r>
                <a:r>
                  <a:rPr kumimoji="1" lang="zh-CN" altLang="en-US" sz="2000" dirty="0" smtClean="0"/>
                  <a:t>引起 的。</a:t>
                </a:r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kumimoji="1" lang="en-US" altLang="zh-CN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链式求导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续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对输入层权值的梯度的计算，也依然采用链式求导：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charset="0"/>
                            </a:rPr>
                            <m:t>E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其中，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charset="0"/>
                          </a:rPr>
                          <m:t>E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𝑜𝑢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kumimoji="1" lang="zh-CN" altLang="en-US" sz="2000" b="0" i="0" smtClean="0">
                        <a:latin typeface="Cambria Math" charset="0"/>
                      </a:rPr>
                      <m:t>、</m:t>
                    </m:r>
                    <m:f>
                      <m:f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𝑜𝑢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𝑛𝑒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zh-CN" altLang="en-US" sz="2000" dirty="0" smtClean="0"/>
                  <a:t>的计算在上一页已经给出。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𝑠𝑖𝑔𝑚𝑜𝑖𝑑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综上，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sz="2000" i="1">
                        <a:latin typeface="Cambria Math" charset="0"/>
                      </a:rPr>
                      <m:t>=(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𝑂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−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𝑡𝑎𝑟𝑔𝑒𝑡</m:t>
                    </m:r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(1−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(1−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对偏置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zh-CN" altLang="en-US" sz="2000" i="1" smtClean="0">
                        <a:latin typeface="Cambria Math" charset="0"/>
                      </a:rPr>
                      <m:t>的</m:t>
                    </m:r>
                  </m:oMath>
                </a14:m>
                <a:r>
                  <a:rPr kumimoji="1" lang="zh-CN" altLang="en-US" sz="2000" dirty="0" smtClean="0"/>
                  <a:t>梯度也可同理求得。</a:t>
                </a:r>
                <a:endParaRPr kumimoji="1" lang="zh-CN" altLang="en-US" sz="20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 b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808069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梯度消失与梯度爆炸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在上例中，隐藏层权值和输入层权值的梯度的计算公式分别为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𝑔𝑟𝑎𝑑𝑖𝑒𝑛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h𝑖𝑑𝑑𝑒𝑛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:    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𝑡𝑎𝑟𝑔𝑒𝑡</m:t>
                          </m:r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zh-CN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𝑔𝑟𝑎𝑑𝑖𝑒𝑛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𝑖𝑛𝑝𝑢𝑡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    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=(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𝑂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𝑡𝑎𝑟𝑔𝑒𝑡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000" dirty="0"/>
                        <m:t> 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𝑜𝑢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000" dirty="0"/>
                        <m:t> 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注意到：</a:t>
                </a:r>
                <a:endParaRPr kumimoji="1" lang="zh-CN" altLang="en-US" sz="2000" i="1" dirty="0" smtClean="0">
                  <a:latin typeface="Cambria Math" charset="0"/>
                </a:endParaRP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是</a:t>
                </a:r>
                <a:r>
                  <a:rPr kumimoji="1" lang="en-US" altLang="zh-CN" sz="2000" dirty="0" smtClean="0"/>
                  <a:t>sigmoid</a:t>
                </a:r>
                <a:r>
                  <a:rPr kumimoji="1" lang="zh-CN" altLang="en-US" sz="2000" dirty="0" smtClean="0"/>
                  <a:t>激活函数的输出，取值小于</a:t>
                </a:r>
                <a:r>
                  <a:rPr kumimoji="1" lang="en-US" altLang="zh-CN" sz="2000" dirty="0" smtClean="0"/>
                  <a:t>1</a:t>
                </a:r>
                <a:r>
                  <a:rPr kumimoji="1"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𝑜𝑢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𝑜𝑢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sz="2000" dirty="0" smtClean="0"/>
                  <a:t>.</a:t>
                </a:r>
                <a:r>
                  <a:rPr kumimoji="1" lang="zh-CN" altLang="en-US" sz="2000" dirty="0" smtClean="0"/>
                  <a:t>当隐藏层层数较多时，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h𝑖𝑑𝑑𝑒𝑛</m:t>
                        </m:r>
                      </m:sub>
                    </m:sSub>
                    <m:r>
                      <a:rPr kumimoji="1" lang="zh-CN" altLang="en-US" sz="2000" i="1" smtClean="0">
                        <a:latin typeface="Cambria Math" charset="0"/>
                      </a:rPr>
                      <m:t>趋于</m:t>
                    </m:r>
                  </m:oMath>
                </a14:m>
                <a:r>
                  <a:rPr kumimoji="1" lang="en-US" altLang="zh-CN" sz="2000" dirty="0" smtClean="0"/>
                  <a:t>0</a:t>
                </a:r>
                <a:r>
                  <a:rPr kumimoji="1" lang="zh-CN" altLang="en-US" sz="2000" dirty="0" smtClean="0"/>
                  <a:t>，</a:t>
                </a:r>
                <a:r>
                  <a:rPr kumimoji="1" lang="zh-CN" altLang="en-US" sz="2000" dirty="0" smtClean="0"/>
                  <a:t>意味着几乎没有更新。这种情况称之为梯度消失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反之，在其他激活函数（导数大于</a:t>
                </a:r>
                <a:r>
                  <a:rPr kumimoji="1" lang="en-US" altLang="zh-CN" sz="2000" dirty="0" smtClean="0"/>
                  <a:t>1</a:t>
                </a:r>
                <a:r>
                  <a:rPr kumimoji="1" lang="zh-CN" altLang="en-US" sz="2000" dirty="0" smtClean="0"/>
                  <a:t>时）下，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可能会随着</a:t>
                </a:r>
                <a:r>
                  <a:rPr kumimoji="1" lang="zh-CN" altLang="en-US" sz="2000" dirty="0"/>
                  <a:t>隐藏</a:t>
                </a:r>
                <a:r>
                  <a:rPr kumimoji="1" lang="zh-CN" altLang="en-US" sz="2000" dirty="0" smtClean="0"/>
                  <a:t>层层数</a:t>
                </a:r>
                <a:r>
                  <a:rPr kumimoji="1" lang="zh-CN" altLang="en-US" sz="2000" dirty="0" smtClean="0"/>
                  <a:t>的增多快速增大，</a:t>
                </a:r>
                <a:r>
                  <a:rPr kumimoji="1" lang="zh-CN" altLang="en-US" sz="2000" dirty="0"/>
                  <a:t>这种情况称之为</a:t>
                </a:r>
                <a:r>
                  <a:rPr kumimoji="1" lang="zh-CN" altLang="en-US" sz="2000" dirty="0" smtClean="0"/>
                  <a:t>梯度</a:t>
                </a:r>
                <a:r>
                  <a:rPr kumimoji="1" lang="zh-CN" altLang="en-US" sz="2000" dirty="0" smtClean="0"/>
                  <a:t>爆炸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在梯度小于</a:t>
                </a:r>
                <a:r>
                  <a:rPr kumimoji="1" lang="en-US" altLang="zh-CN" sz="2000" dirty="0" smtClean="0"/>
                  <a:t>1</a:t>
                </a:r>
                <a:r>
                  <a:rPr kumimoji="1" lang="zh-CN" altLang="en-US" sz="2000" dirty="0" smtClean="0"/>
                  <a:t>时，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的值可能远小于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h𝑖𝑑𝑑𝑒𝑛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，即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的更新速率低于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𝑔𝑟𝑎𝑑𝑖𝑒𝑛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h𝑖𝑑𝑑𝑒𝑛</m:t>
                        </m:r>
                      </m:sub>
                    </m:sSub>
                  </m:oMath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kumimoji="1"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808069"/>
              </a:xfrm>
              <a:blipFill rotWithShape="0">
                <a:blip r:embed="rId2"/>
                <a:stretch>
                  <a:fillRect l="-956" t="-1784" b="-8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0111"/>
          </a:xfrm>
        </p:spPr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网络是一个适用性很强的模型，在回归问题和分类问题中都有大量的实际应用。由于其结构的多样性，针对不同的场景可衍生出不同结构的神经网络模型。该模型具有较高准确度的同时，对建模数据的要求也比较高。同时模型的参数在求解过程中的计算量也较大，对调参带来一定的压力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57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反向传播法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梯度消失与梯度</a:t>
            </a:r>
            <a:r>
              <a:rPr kumimoji="1" lang="zh-CN" altLang="en-US" dirty="0" smtClean="0"/>
              <a:t>爆炸</a:t>
            </a:r>
            <a:r>
              <a:rPr kumimoji="1" lang="zh-CN" altLang="en-US" dirty="0" smtClean="0"/>
              <a:t>的解决办法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1800" b="1" dirty="0"/>
              <a:t>方案</a:t>
            </a:r>
            <a:r>
              <a:rPr lang="en-US" altLang="zh-CN" sz="1800" b="1" dirty="0" smtClean="0"/>
              <a:t>1</a:t>
            </a:r>
            <a:r>
              <a:rPr lang="zh-CN" altLang="en-US" sz="1800" b="1" dirty="0" smtClean="0"/>
              <a:t>：</a:t>
            </a:r>
            <a:r>
              <a:rPr lang="zh-CN" altLang="en-US" sz="1800" b="1" dirty="0"/>
              <a:t>梯度剪切、</a:t>
            </a:r>
            <a:r>
              <a:rPr lang="zh-CN" altLang="en-US" sz="1800" b="1" dirty="0" smtClean="0"/>
              <a:t>正则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1800" dirty="0" smtClean="0"/>
              <a:t>这个</a:t>
            </a:r>
            <a:r>
              <a:rPr lang="zh-CN" altLang="en-US" sz="1800" dirty="0"/>
              <a:t>方案主要是针对梯度爆炸提出的，其思想是设置一个梯度剪切阈值，然后更新梯度的时候，如果梯度超过这个阈值，那么就将其强制限制在这个范围</a:t>
            </a:r>
            <a:r>
              <a:rPr lang="zh-CN" altLang="en-US" sz="1800" dirty="0" smtClean="0"/>
              <a:t>之内这</a:t>
            </a:r>
            <a:r>
              <a:rPr lang="zh-CN" altLang="en-US" sz="1800" dirty="0"/>
              <a:t>可以防止梯度爆炸</a:t>
            </a:r>
            <a:r>
              <a:rPr lang="zh-CN" altLang="en-US" sz="1800" dirty="0" smtClean="0"/>
              <a:t>。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ro-RO" sz="1800" b="1" dirty="0" smtClean="0"/>
              <a:t>方案</a:t>
            </a:r>
            <a:r>
              <a:rPr lang="en-US" altLang="zh-CN" sz="1800" b="1" dirty="0" smtClean="0"/>
              <a:t>2</a:t>
            </a:r>
            <a:r>
              <a:rPr lang="zh-CN" altLang="en-US" sz="1800" b="1" dirty="0" smtClean="0"/>
              <a:t>：</a:t>
            </a:r>
            <a:r>
              <a:rPr lang="en-US" altLang="zh-CN" sz="1800" b="1" dirty="0" smtClean="0"/>
              <a:t>R</a:t>
            </a:r>
            <a:r>
              <a:rPr lang="ro-RO" altLang="zh-CN" sz="1800" b="1" dirty="0" smtClean="0"/>
              <a:t>e</a:t>
            </a:r>
            <a:r>
              <a:rPr lang="en-US" altLang="zh-CN" sz="1800" b="1" dirty="0" smtClean="0"/>
              <a:t>LU</a:t>
            </a:r>
            <a:r>
              <a:rPr lang="zh-CN" altLang="ro-RO" sz="1800" b="1" dirty="0" smtClean="0"/>
              <a:t>等</a:t>
            </a:r>
            <a:r>
              <a:rPr lang="zh-CN" altLang="ro-RO" sz="1800" b="1" dirty="0"/>
              <a:t>激活</a:t>
            </a:r>
            <a:r>
              <a:rPr lang="zh-CN" altLang="ro-RO" sz="1800" b="1" dirty="0" smtClean="0"/>
              <a:t>函数</a:t>
            </a:r>
            <a:endParaRPr lang="zh-CN" altLang="en-US" sz="1800" b="1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1800" b="1" dirty="0"/>
              <a:t>R</a:t>
            </a:r>
            <a:r>
              <a:rPr lang="ro-RO" altLang="zh-CN" sz="1800" b="1" dirty="0"/>
              <a:t>e</a:t>
            </a:r>
            <a:r>
              <a:rPr lang="en-US" altLang="zh-CN" sz="1800" b="1" dirty="0"/>
              <a:t>LU</a:t>
            </a:r>
            <a:r>
              <a:rPr lang="zh-CN" altLang="en-US" sz="1800" dirty="0" smtClean="0"/>
              <a:t>激活</a:t>
            </a:r>
            <a:r>
              <a:rPr lang="zh-CN" altLang="en-US" sz="1800" dirty="0"/>
              <a:t>函数的导数为</a:t>
            </a:r>
            <a:r>
              <a:rPr lang="en-US" altLang="zh-CN" sz="1800" dirty="0"/>
              <a:t>1</a:t>
            </a:r>
            <a:r>
              <a:rPr lang="zh-CN" altLang="en-US" sz="1800" dirty="0" smtClean="0"/>
              <a:t>，</a:t>
            </a:r>
            <a:r>
              <a:rPr lang="zh-CN" altLang="en-US" sz="1800" dirty="0" smtClean="0"/>
              <a:t>因此</a:t>
            </a:r>
            <a:r>
              <a:rPr lang="zh-CN" altLang="en-US" sz="1800" dirty="0" smtClean="0"/>
              <a:t>不</a:t>
            </a:r>
            <a:r>
              <a:rPr lang="zh-CN" altLang="en-US" sz="1800" dirty="0"/>
              <a:t>存在梯度消失爆炸的问题了，每层的网络都可以得到相同的更新</a:t>
            </a:r>
            <a:r>
              <a:rPr lang="zh-CN" altLang="en-US" sz="1800" dirty="0" smtClean="0"/>
              <a:t>速度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1800" b="1" dirty="0" smtClean="0"/>
              <a:t>方案</a:t>
            </a:r>
            <a:r>
              <a:rPr lang="en-US" altLang="zh-CN" sz="1800" b="1" dirty="0" smtClean="0"/>
              <a:t>3</a:t>
            </a:r>
            <a:r>
              <a:rPr lang="zh-CN" altLang="en-US" sz="1800" b="1" dirty="0" smtClean="0"/>
              <a:t>：</a:t>
            </a:r>
            <a:r>
              <a:rPr lang="en-US" altLang="zh-CN" sz="1800" b="1" dirty="0" err="1" smtClean="0"/>
              <a:t>batchnorm</a:t>
            </a:r>
            <a:endParaRPr lang="zh-CN" altLang="en-US" sz="1800" b="1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1800" dirty="0"/>
              <a:t>全名是</a:t>
            </a:r>
            <a:r>
              <a:rPr lang="en-US" altLang="zh-CN" sz="1800" dirty="0"/>
              <a:t>batch normalization</a:t>
            </a:r>
            <a:r>
              <a:rPr lang="zh-CN" altLang="en-US" sz="1800" dirty="0"/>
              <a:t>，简称</a:t>
            </a:r>
            <a:r>
              <a:rPr lang="en-US" altLang="zh-CN" sz="1800" dirty="0"/>
              <a:t>BN</a:t>
            </a:r>
            <a:r>
              <a:rPr lang="zh-CN" altLang="en-US" sz="1800" dirty="0"/>
              <a:t>，即批规范化，通过规范化操作将输出信号</a:t>
            </a:r>
            <a:r>
              <a:rPr lang="en-US" altLang="zh-CN" sz="1800" dirty="0"/>
              <a:t>x</a:t>
            </a:r>
            <a:r>
              <a:rPr lang="zh-CN" altLang="en-US" sz="1800" dirty="0"/>
              <a:t>规范化保证网络的稳定性。 </a:t>
            </a:r>
            <a:r>
              <a:rPr lang="en-US" altLang="zh-CN" sz="1800" dirty="0" smtClean="0"/>
              <a:t>BN</a:t>
            </a:r>
            <a:r>
              <a:rPr lang="zh-CN" altLang="en-US" sz="1800" dirty="0" smtClean="0"/>
              <a:t>就</a:t>
            </a:r>
            <a:r>
              <a:rPr lang="zh-CN" altLang="en-US" sz="1800" dirty="0"/>
              <a:t>是通过对每一层的输出规范为均值和方差一致的方法，消除</a:t>
            </a:r>
            <a:r>
              <a:rPr lang="zh-CN" altLang="en-US" sz="1800" dirty="0"/>
              <a:t>了带来</a:t>
            </a:r>
            <a:r>
              <a:rPr lang="zh-CN" altLang="en-US" sz="1800" dirty="0"/>
              <a:t>的放大缩小的影响，进而解决梯度消失和爆炸的问题，或者可以理解为</a:t>
            </a:r>
            <a:r>
              <a:rPr lang="en-US" altLang="zh-CN" sz="1800" dirty="0"/>
              <a:t>BN</a:t>
            </a:r>
            <a:r>
              <a:rPr lang="zh-CN" altLang="en-US" sz="1800" dirty="0"/>
              <a:t>将输出从饱和区拉倒了非饱和区。 </a:t>
            </a:r>
            <a:endParaRPr lang="zh-CN" altLang="en-US" sz="18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1800" b="1" dirty="0" smtClean="0"/>
              <a:t>More</a:t>
            </a:r>
            <a:r>
              <a:rPr lang="zh-CN" altLang="en-US" sz="1800" b="1" dirty="0" smtClean="0"/>
              <a:t>：其他一些复杂的结构：</a:t>
            </a:r>
            <a:r>
              <a:rPr lang="zh-CN" altLang="en-US" sz="1800" b="1" dirty="0"/>
              <a:t>残差</a:t>
            </a:r>
            <a:r>
              <a:rPr lang="zh-CN" altLang="en-US" sz="1800" b="1" dirty="0" smtClean="0"/>
              <a:t>结构、</a:t>
            </a:r>
            <a:r>
              <a:rPr lang="en-US" altLang="zh-CN" sz="1800" b="1" dirty="0" smtClean="0"/>
              <a:t>LSTM</a:t>
            </a:r>
            <a:r>
              <a:rPr lang="zh-CN" altLang="en-US" sz="1800" b="1" dirty="0" smtClean="0"/>
              <a:t>等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86704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en-US" altLang="zh-CN" dirty="0" smtClean="0"/>
              <a:t>ANN</a:t>
            </a:r>
            <a:r>
              <a:rPr kumimoji="1" lang="zh-CN" altLang="en-US" dirty="0" smtClean="0"/>
              <a:t>模型的数据预处理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ü"/>
            </a:pPr>
            <a:r>
              <a:rPr kumimoji="1" lang="zh-CN" altLang="en-US" dirty="0" smtClean="0"/>
              <a:t>不能有缺失值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ü"/>
            </a:pPr>
            <a:r>
              <a:rPr kumimoji="1" lang="zh-CN" altLang="en-US" dirty="0" smtClean="0"/>
              <a:t>移除常量型特征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ü"/>
            </a:pPr>
            <a:r>
              <a:rPr kumimoji="1" lang="zh-CN" altLang="en-US" dirty="0" smtClean="0"/>
              <a:t>输入节点只能有数值的形式；非数值变量需要进行编码</a:t>
            </a:r>
          </a:p>
          <a:p>
            <a:pPr marL="10800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kumimoji="1" lang="zh-CN" altLang="en-US" sz="2000" dirty="0" smtClean="0"/>
              <a:t>独热编码</a:t>
            </a:r>
          </a:p>
          <a:p>
            <a:pPr marL="10800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kumimoji="1" lang="zh-CN" altLang="en-US" sz="2000" dirty="0" smtClean="0"/>
              <a:t>哑变量编码</a:t>
            </a:r>
          </a:p>
          <a:p>
            <a:pPr marL="1080000"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kumimoji="1" lang="zh-CN" altLang="en-US" sz="2000" dirty="0" smtClean="0"/>
              <a:t>浓度编码或</a:t>
            </a:r>
            <a:r>
              <a:rPr kumimoji="1" lang="en-US" altLang="zh-CN" sz="2000" dirty="0" smtClean="0"/>
              <a:t>WOE</a:t>
            </a:r>
            <a:r>
              <a:rPr kumimoji="1" lang="zh-CN" altLang="en-US" sz="2000" dirty="0" smtClean="0"/>
              <a:t>编码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ü"/>
            </a:pPr>
            <a:r>
              <a:rPr kumimoji="1" lang="zh-CN" altLang="en-US" dirty="0" smtClean="0"/>
              <a:t>变量归一化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标准化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3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836561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dirty="0" smtClean="0"/>
              <a:t>前馈型神经网络的参数设置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输入节点个数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隐藏层层数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各隐藏层节点个数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隐藏层连接状态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激活函数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损失函数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学习速率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Char char="Ø"/>
            </a:pPr>
            <a:r>
              <a:rPr kumimoji="1" lang="zh-CN" altLang="en-US" dirty="0" smtClean="0"/>
              <a:t>迭代次数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2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97372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输入层节点个数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en-US" sz="2000" dirty="0"/>
              <a:t>每一个入模特征代表输入层的一个节点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en-US" altLang="zh-CN" sz="2000" dirty="0" err="1"/>
              <a:t>feature_columns</a:t>
            </a:r>
            <a:r>
              <a:rPr lang="en-US" altLang="zh-CN" sz="2000" dirty="0"/>
              <a:t> = [</a:t>
            </a:r>
            <a:r>
              <a:rPr lang="en-US" altLang="zh-CN" sz="2000" dirty="0" err="1"/>
              <a:t>tf.contrib.layers.real_valued_column</a:t>
            </a:r>
            <a:r>
              <a:rPr lang="en-US" altLang="zh-CN" sz="2000" dirty="0"/>
              <a:t>(</a:t>
            </a:r>
            <a:r>
              <a:rPr lang="en-US" altLang="zh-CN" sz="2000" b="1" dirty="0"/>
              <a:t>""</a:t>
            </a:r>
            <a:r>
              <a:rPr lang="en-US" altLang="zh-CN" sz="2000" dirty="0"/>
              <a:t>, dimension =</a:t>
            </a:r>
            <a:r>
              <a:rPr lang="en-US" altLang="zh-CN" sz="2000" dirty="0" err="1"/>
              <a:t>Number_of_input_features</a:t>
            </a:r>
            <a:r>
              <a:rPr lang="en-US" altLang="zh-CN" sz="2000" dirty="0"/>
              <a:t>)]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000" dirty="0" smtClean="0"/>
              <a:t>输入节点的选择：</a:t>
            </a:r>
            <a:endParaRPr lang="zh-CN" altLang="en-US" sz="2000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000" dirty="0" smtClean="0"/>
              <a:t>可以</a:t>
            </a:r>
            <a:r>
              <a:rPr lang="zh-CN" altLang="en-US" sz="2000" dirty="0"/>
              <a:t>全部放进去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000" dirty="0"/>
              <a:t>可以抽样再通过</a:t>
            </a:r>
            <a:r>
              <a:rPr lang="en-US" altLang="zh-CN" sz="2000" dirty="0"/>
              <a:t>validation set</a:t>
            </a:r>
            <a:r>
              <a:rPr lang="zh-CN" altLang="en-US" sz="2000" dirty="0"/>
              <a:t>挑选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000" dirty="0"/>
              <a:t>可以利用先验知识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en-US" sz="2000" dirty="0" smtClean="0"/>
              <a:t>利用</a:t>
            </a:r>
            <a:r>
              <a:rPr lang="zh-CN" altLang="en-US" sz="2000" dirty="0" smtClean="0"/>
              <a:t>随机森林等变量重要性的</a:t>
            </a:r>
            <a:r>
              <a:rPr lang="zh-CN" altLang="en-US" sz="2000" dirty="0"/>
              <a:t>结果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49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zh-CN" altLang="en-US" dirty="0"/>
              <a:t>隐藏层层数和每层的节点数</a:t>
            </a:r>
            <a:endParaRPr lang="en-US" altLang="zh-CN" dirty="0"/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altLang="zh-CN" sz="2000" dirty="0" err="1"/>
              <a:t>hidden_units</a:t>
            </a:r>
            <a:r>
              <a:rPr lang="en-US" altLang="zh-CN" sz="2000" dirty="0"/>
              <a:t> = [40, 50]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altLang="zh-CN" sz="2000" dirty="0" err="1" smtClean="0"/>
              <a:t>hidden_units</a:t>
            </a:r>
            <a:r>
              <a:rPr lang="zh-CN" altLang="en-US" sz="2000" dirty="0"/>
              <a:t>的长度代表隐藏层层数，第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个元素代表第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层隐藏层节点数</a:t>
            </a:r>
          </a:p>
          <a:p>
            <a:pPr>
              <a:spcBef>
                <a:spcPts val="180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zh-CN" altLang="en-US" sz="2000" dirty="0"/>
              <a:t>深度神经网络的“深度”就体现在</a:t>
            </a:r>
            <a:r>
              <a:rPr lang="en-US" altLang="zh-CN" sz="2000" dirty="0" err="1"/>
              <a:t>hidden_units</a:t>
            </a:r>
            <a:r>
              <a:rPr lang="en-US" altLang="zh-CN" sz="2000" dirty="0"/>
              <a:t> </a:t>
            </a:r>
            <a:r>
              <a:rPr lang="zh-CN" altLang="en-US" sz="2000" dirty="0"/>
              <a:t>的长度上</a:t>
            </a:r>
          </a:p>
          <a:p>
            <a:pPr>
              <a:spcBef>
                <a:spcPts val="180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zh-CN" altLang="en-US" sz="2000" dirty="0"/>
              <a:t>学习到更高维的特征，精度更高</a:t>
            </a:r>
          </a:p>
          <a:p>
            <a:pPr>
              <a:spcBef>
                <a:spcPts val="180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zh-CN" altLang="en-US" sz="2000" dirty="0"/>
              <a:t>提高模型的</a:t>
            </a:r>
            <a:r>
              <a:rPr lang="zh-CN" altLang="en-US" sz="2000" dirty="0" smtClean="0"/>
              <a:t>复杂度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32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隐藏层联接状态</a:t>
            </a:r>
          </a:p>
          <a:p>
            <a:pPr>
              <a:buFont typeface="Wingdings" charset="2"/>
              <a:buNone/>
            </a:pPr>
            <a:r>
              <a:rPr lang="en-US" altLang="zh-CN" dirty="0"/>
              <a:t>dropout = 0.5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每次迭代中，每个隐藏层节点被忽略的概率</a:t>
            </a:r>
            <a:r>
              <a:rPr lang="en-US" altLang="zh-CN" dirty="0"/>
              <a:t>(</a:t>
            </a:r>
            <a:r>
              <a:rPr lang="zh-CN" altLang="en-US" dirty="0"/>
              <a:t>本轮迭代完成后会恢复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2997200"/>
            <a:ext cx="2611437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303" y="2974975"/>
            <a:ext cx="2663825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 5"/>
          <p:cNvGrpSpPr>
            <a:grpSpLocks/>
          </p:cNvGrpSpPr>
          <p:nvPr/>
        </p:nvGrpSpPr>
        <p:grpSpPr bwMode="auto">
          <a:xfrm>
            <a:off x="4642654" y="3287078"/>
            <a:ext cx="1512887" cy="1223962"/>
            <a:chOff x="3563888" y="3501008"/>
            <a:chExt cx="1512168" cy="1224136"/>
          </a:xfrm>
        </p:grpSpPr>
        <p:sp>
          <p:nvSpPr>
            <p:cNvPr id="7" name="右箭头 7"/>
            <p:cNvSpPr>
              <a:spLocks noChangeArrowheads="1"/>
            </p:cNvSpPr>
            <p:nvPr/>
          </p:nvSpPr>
          <p:spPr bwMode="auto">
            <a:xfrm>
              <a:off x="3635896" y="4005064"/>
              <a:ext cx="1440160" cy="7200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文本框 8"/>
            <p:cNvSpPr txBox="1">
              <a:spLocks noChangeArrowheads="1"/>
            </p:cNvSpPr>
            <p:nvPr/>
          </p:nvSpPr>
          <p:spPr bwMode="auto">
            <a:xfrm>
              <a:off x="3563888" y="3501008"/>
              <a:ext cx="12961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宋体" charset="0"/>
                </a:defRPr>
              </a:lvl9pPr>
            </a:lstStyle>
            <a:p>
              <a:r>
                <a:rPr kumimoji="1" lang="en-US" altLang="zh-CN" dirty="0"/>
                <a:t>Dropout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3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836561"/>
          </a:xfrm>
        </p:spPr>
        <p:txBody>
          <a:bodyPr>
            <a:normAutofit/>
          </a:bodyPr>
          <a:lstStyle/>
          <a:p>
            <a:r>
              <a:rPr lang="zh-CN" altLang="en-US" b="1" dirty="0"/>
              <a:t>学习速率</a:t>
            </a:r>
            <a:endParaRPr lang="en-US" altLang="zh-CN" b="1" dirty="0"/>
          </a:p>
          <a:p>
            <a:pPr>
              <a:buFont typeface="Wingdings" charset="2"/>
              <a:buNone/>
            </a:pPr>
            <a:r>
              <a:rPr lang="en-US" altLang="zh-CN" dirty="0"/>
              <a:t>optimizer=</a:t>
            </a:r>
            <a:r>
              <a:rPr lang="en-US" altLang="zh-CN" dirty="0" err="1"/>
              <a:t>tf.train.ProximalAdagradOptimizer</a:t>
            </a:r>
            <a:r>
              <a:rPr lang="en-US" altLang="zh-CN" dirty="0"/>
              <a:t>(</a:t>
            </a:r>
            <a:r>
              <a:rPr lang="en-US" altLang="zh-CN" dirty="0" err="1"/>
              <a:t>learning_rate</a:t>
            </a:r>
            <a:r>
              <a:rPr lang="en-US" altLang="zh-CN" dirty="0"/>
              <a:t>=0.1)</a:t>
            </a:r>
          </a:p>
          <a:p>
            <a:pPr marL="0" indent="0">
              <a:buNone/>
            </a:pPr>
            <a:r>
              <a:rPr lang="zh-CN" altLang="en-US" dirty="0"/>
              <a:t>梯度下降法中的步长</a:t>
            </a:r>
          </a:p>
          <a:p>
            <a:pPr>
              <a:buFont typeface="Wingdings" charset="2"/>
              <a:buChar char="Ø"/>
            </a:pPr>
            <a:r>
              <a:rPr lang="zh-CN" altLang="en-US" dirty="0"/>
              <a:t>太小会导致计算缓慢</a:t>
            </a:r>
          </a:p>
          <a:p>
            <a:pPr>
              <a:buFont typeface="Wingdings" charset="2"/>
              <a:buChar char="Ø"/>
            </a:pPr>
            <a:r>
              <a:rPr lang="zh-CN" altLang="en-US" dirty="0"/>
              <a:t>太长会导致不</a:t>
            </a:r>
            <a:r>
              <a:rPr lang="zh-CN" altLang="en-US" dirty="0" smtClean="0"/>
              <a:t>收敛</a:t>
            </a: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b="1" dirty="0"/>
              <a:t>迭代次数</a:t>
            </a:r>
          </a:p>
          <a:p>
            <a:pPr>
              <a:buFont typeface="Wingdings" charset="2"/>
              <a:buNone/>
            </a:pPr>
            <a:r>
              <a:rPr lang="en-US" altLang="zh-CN" dirty="0" err="1"/>
              <a:t>clf.fit</a:t>
            </a:r>
            <a:r>
              <a:rPr lang="en-US" altLang="zh-CN" dirty="0"/>
              <a:t>(</a:t>
            </a:r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y_train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=256,steps = 100000)</a:t>
            </a:r>
            <a:endParaRPr lang="zh-CN" altLang="en-US" dirty="0"/>
          </a:p>
          <a:p>
            <a:pPr>
              <a:buFont typeface="Wingdings" charset="2"/>
              <a:buNone/>
            </a:pPr>
            <a:r>
              <a:rPr lang="zh-CN" altLang="en-US" dirty="0"/>
              <a:t>判断学习过程是否结束</a:t>
            </a:r>
          </a:p>
          <a:p>
            <a:pPr>
              <a:buFont typeface="Wingdings" charset="2"/>
              <a:buChar char="Ø"/>
            </a:pPr>
            <a:r>
              <a:rPr lang="zh-CN" altLang="en-US" dirty="0"/>
              <a:t>过小会导致精度太低</a:t>
            </a:r>
          </a:p>
          <a:p>
            <a:pPr>
              <a:buFont typeface="Wingdings" charset="2"/>
              <a:buChar char="Ø"/>
            </a:pPr>
            <a:r>
              <a:rPr lang="zh-CN" altLang="en-US" dirty="0"/>
              <a:t>过大会导致时间开销太</a:t>
            </a:r>
            <a:r>
              <a:rPr lang="zh-CN" altLang="en-US" dirty="0" smtClean="0"/>
              <a:t>大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0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模型的效果</a:t>
            </a:r>
          </a:p>
          <a:p>
            <a:pPr>
              <a:buFont typeface="Wingdings" charset="2"/>
              <a:buNone/>
            </a:pP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，超过</a:t>
            </a:r>
            <a:r>
              <a:rPr lang="en-US" altLang="zh-CN" dirty="0"/>
              <a:t>0.7</a:t>
            </a:r>
            <a:r>
              <a:rPr lang="zh-CN" altLang="en-US" dirty="0"/>
              <a:t>为佳，越大说明效果越好</a:t>
            </a:r>
          </a:p>
          <a:p>
            <a:pPr>
              <a:buFont typeface="Wingdings" charset="2"/>
              <a:buNone/>
            </a:pPr>
            <a:r>
              <a:rPr lang="zh-CN" altLang="en-US" dirty="0"/>
              <a:t>调参时，可以选择</a:t>
            </a:r>
            <a:r>
              <a:rPr lang="en-US" altLang="zh-CN" dirty="0"/>
              <a:t>AUC</a:t>
            </a:r>
            <a:r>
              <a:rPr lang="zh-CN" altLang="en-US" dirty="0"/>
              <a:t>最高的一组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92" y="2500186"/>
            <a:ext cx="4370387" cy="4195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9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神经网络用于违约预测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r>
              <a:rPr lang="zh-CN" altLang="en-US" dirty="0"/>
              <a:t>的优点和缺点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en-US" sz="2000" u="sng" dirty="0"/>
              <a:t>人工神经网络的优点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分类的准确度高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并行分布处理能力强</a:t>
            </a:r>
            <a:r>
              <a:rPr lang="en-US" altLang="zh-CN" sz="2000" dirty="0"/>
              <a:t>,</a:t>
            </a:r>
            <a:r>
              <a:rPr lang="zh-CN" altLang="en-US" sz="2000" dirty="0"/>
              <a:t>分布存储及学习能力强</a:t>
            </a:r>
            <a:endParaRPr lang="en-US" altLang="zh-CN" sz="20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可以用在监督领域</a:t>
            </a:r>
            <a:r>
              <a:rPr lang="en-US" altLang="zh-CN" sz="2000" dirty="0"/>
              <a:t>(</a:t>
            </a:r>
            <a:r>
              <a:rPr lang="zh-CN" altLang="en-US" sz="2000" dirty="0"/>
              <a:t>分类、预测</a:t>
            </a:r>
            <a:r>
              <a:rPr lang="en-US" altLang="zh-CN" sz="2000" dirty="0"/>
              <a:t>)</a:t>
            </a:r>
            <a:r>
              <a:rPr lang="zh-CN" altLang="en-US" sz="2000" dirty="0"/>
              <a:t>和非监督领域</a:t>
            </a:r>
            <a:r>
              <a:rPr lang="en-US" altLang="zh-CN" sz="2000" dirty="0"/>
              <a:t>(</a:t>
            </a:r>
            <a:r>
              <a:rPr lang="zh-CN" altLang="en-US" sz="2000" dirty="0"/>
              <a:t>特征衍生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en-US" sz="2000" u="sng" dirty="0"/>
              <a:t>人工神经网络的缺点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神经网络需要大量的参数，如网络拓扑结构、权值和阈值的初始值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不能观察之间的学习过程，输出结果难以解释，会影响到结果的可信度和可接受程度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zh-CN" altLang="en-US" sz="2000" dirty="0"/>
              <a:t>学习时间过长</a:t>
            </a:r>
            <a:r>
              <a:rPr lang="en-US" altLang="zh-CN" sz="2000" dirty="0"/>
              <a:t>,</a:t>
            </a:r>
            <a:r>
              <a:rPr lang="zh-CN" altLang="en-US" sz="2000" dirty="0"/>
              <a:t>甚至可能达不到学习的</a:t>
            </a:r>
            <a:r>
              <a:rPr lang="zh-CN" altLang="en-US" sz="2000" dirty="0" smtClean="0"/>
              <a:t>目的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94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/>
              <a:t>附录：</a:t>
            </a:r>
            <a:r>
              <a:rPr kumimoji="1" lang="en-US" altLang="zh-CN" b="1" dirty="0" err="1" smtClean="0"/>
              <a:t>TensorFlow</a:t>
            </a:r>
            <a:r>
              <a:rPr kumimoji="1" lang="zh-CN" altLang="en-US" b="1" dirty="0" smtClean="0"/>
              <a:t>的安装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win10</a:t>
            </a:r>
            <a:r>
              <a:rPr lang="zh-CN" altLang="en-US" dirty="0"/>
              <a:t>下安装</a:t>
            </a:r>
            <a:r>
              <a:rPr lang="en-US" altLang="zh-CN" dirty="0" err="1"/>
              <a:t>TensorFlow</a:t>
            </a:r>
            <a:r>
              <a:rPr lang="zh-CN" altLang="en-US" dirty="0"/>
              <a:t>步骤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/>
              <a:t>一、安装</a:t>
            </a:r>
            <a:r>
              <a:rPr lang="en-GB" altLang="zh-CN" dirty="0"/>
              <a:t>anaconda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/>
              <a:t>二、安装</a:t>
            </a:r>
            <a:r>
              <a:rPr lang="en-US" altLang="zh-CN" dirty="0" smtClean="0"/>
              <a:t>python3</a:t>
            </a:r>
            <a:endParaRPr lang="en-US" altLang="zh-CN" dirty="0"/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it-IT" altLang="zh-CN" dirty="0"/>
              <a:t>&gt;</a:t>
            </a:r>
            <a:r>
              <a:rPr lang="it-IT" altLang="zh-CN" dirty="0" err="1"/>
              <a:t>conda</a:t>
            </a:r>
            <a:r>
              <a:rPr lang="it-IT" altLang="zh-CN" dirty="0"/>
              <a:t> create -</a:t>
            </a:r>
            <a:r>
              <a:rPr lang="it-IT" altLang="zh-CN" dirty="0" err="1"/>
              <a:t>n</a:t>
            </a:r>
            <a:r>
              <a:rPr lang="it-IT" altLang="zh-CN" dirty="0"/>
              <a:t> python3 </a:t>
            </a:r>
            <a:r>
              <a:rPr lang="it-IT" altLang="zh-CN" dirty="0" err="1"/>
              <a:t>python</a:t>
            </a:r>
            <a:r>
              <a:rPr lang="it-IT" altLang="zh-CN" dirty="0"/>
              <a:t>=3.5.2 anaconda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/>
              <a:t>并进入</a:t>
            </a:r>
            <a:r>
              <a:rPr lang="en-US" altLang="zh-CN" dirty="0"/>
              <a:t>python3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GB" altLang="zh-CN" dirty="0"/>
              <a:t>&gt;activate python3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/>
              <a:t>三、安装</a:t>
            </a:r>
            <a:r>
              <a:rPr lang="en-GB" altLang="zh-CN" dirty="0" err="1"/>
              <a:t>tensorflow</a:t>
            </a:r>
            <a:endParaRPr lang="en-GB" altLang="zh-CN" dirty="0"/>
          </a:p>
          <a:p>
            <a:pPr>
              <a:spcBef>
                <a:spcPct val="0"/>
              </a:spcBef>
              <a:buClrTx/>
              <a:buFont typeface="Wingdings" charset="2"/>
              <a:buNone/>
            </a:pPr>
            <a:r>
              <a:rPr lang="en-GB" altLang="zh-CN" dirty="0" err="1"/>
              <a:t>conda</a:t>
            </a:r>
            <a:r>
              <a:rPr lang="en-GB" altLang="zh-CN" dirty="0"/>
              <a:t> install --channel https://</a:t>
            </a:r>
            <a:r>
              <a:rPr lang="en-GB" altLang="zh-CN" dirty="0" err="1"/>
              <a:t>conda.anaconda.org</a:t>
            </a:r>
            <a:r>
              <a:rPr lang="en-GB" altLang="zh-CN" dirty="0"/>
              <a:t>/</a:t>
            </a:r>
            <a:r>
              <a:rPr lang="en-GB" altLang="zh-CN" dirty="0" err="1"/>
              <a:t>conda</a:t>
            </a:r>
            <a:r>
              <a:rPr lang="en-GB" altLang="zh-CN" dirty="0"/>
              <a:t>-forge </a:t>
            </a:r>
            <a:r>
              <a:rPr lang="en-GB" altLang="zh-CN" dirty="0" err="1"/>
              <a:t>tensorflow</a:t>
            </a:r>
            <a:endParaRPr lang="zh-CN" altLang="zh-CN" dirty="0"/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/>
              <a:t>三、调试</a:t>
            </a:r>
            <a:endParaRPr lang="en-US" altLang="zh-CN" dirty="0"/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zh-CN" dirty="0">
                <a:solidFill>
                  <a:srgbClr val="0000FF"/>
                </a:solidFill>
                <a:latin typeface="Courier New" charset="0"/>
                <a:ea typeface="宋体" charset="0"/>
                <a:cs typeface="Courier New" charset="0"/>
              </a:rPr>
              <a:t>import</a:t>
            </a:r>
            <a:r>
              <a:rPr lang="zh-CN" altLang="zh-CN" dirty="0">
                <a:solidFill>
                  <a:srgbClr val="333333"/>
                </a:solidFill>
                <a:latin typeface="Courier New" charset="0"/>
                <a:ea typeface="宋体" charset="0"/>
                <a:cs typeface="Courier New" charset="0"/>
              </a:rPr>
              <a:t> tensorflow as tf</a:t>
            </a:r>
            <a:r>
              <a:rPr lang="zh-CN" altLang="zh-CN" dirty="0">
                <a:latin typeface="Verdana" charset="0"/>
                <a:ea typeface="宋体" charset="0"/>
              </a:rPr>
              <a:t> </a:t>
            </a:r>
            <a:endParaRPr lang="en-US" altLang="zh-CN" dirty="0">
              <a:latin typeface="Verdana" charset="0"/>
              <a:ea typeface="宋体" charset="0"/>
            </a:endParaRP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zh-CN" altLang="en-US" dirty="0">
                <a:latin typeface="Verdana" charset="0"/>
                <a:ea typeface="宋体" charset="0"/>
              </a:rPr>
              <a:t>四、退出</a:t>
            </a:r>
            <a:r>
              <a:rPr lang="en-US" altLang="zh-CN" dirty="0">
                <a:latin typeface="Verdana" charset="0"/>
                <a:ea typeface="宋体" charset="0"/>
              </a:rPr>
              <a:t>python3</a:t>
            </a:r>
            <a:r>
              <a:rPr lang="zh-CN" altLang="en-US" dirty="0">
                <a:latin typeface="Verdana" charset="0"/>
                <a:ea typeface="宋体" charset="0"/>
              </a:rPr>
              <a:t>环境</a:t>
            </a:r>
            <a:endParaRPr lang="en-US" altLang="zh-CN" dirty="0">
              <a:latin typeface="Verdana" charset="0"/>
              <a:ea typeface="宋体" charset="0"/>
            </a:endParaRP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GB" altLang="zh-CN" dirty="0"/>
              <a:t>&gt;</a:t>
            </a:r>
            <a:r>
              <a:rPr lang="en-US" altLang="zh-CN" dirty="0"/>
              <a:t>de</a:t>
            </a:r>
            <a:r>
              <a:rPr lang="en-GB" altLang="zh-CN" dirty="0" smtClean="0"/>
              <a:t>activate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1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6953" y="1981200"/>
            <a:ext cx="6304185" cy="3901440"/>
          </a:xfrm>
        </p:spPr>
        <p:txBody>
          <a:bodyPr>
            <a:normAutofit/>
          </a:bodyPr>
          <a:lstStyle/>
          <a:p>
            <a:pPr indent="-720000">
              <a:spcBef>
                <a:spcPts val="1800"/>
              </a:spcBef>
              <a:spcAft>
                <a:spcPts val="1800"/>
              </a:spcAft>
              <a:buFont typeface="Wingdings" charset="2"/>
              <a:buChar char="u"/>
            </a:pPr>
            <a:r>
              <a:rPr kumimoji="1" lang="zh-CN" altLang="en-US" sz="3200" b="1" dirty="0"/>
              <a:t>神经网络模型的</a:t>
            </a:r>
            <a:r>
              <a:rPr kumimoji="1" lang="zh-CN" altLang="en-US" sz="3200" b="1" dirty="0" smtClean="0"/>
              <a:t>概述</a:t>
            </a:r>
          </a:p>
          <a:p>
            <a:pPr indent="-720000">
              <a:spcBef>
                <a:spcPts val="1800"/>
              </a:spcBef>
              <a:spcAft>
                <a:spcPts val="1800"/>
              </a:spcAft>
              <a:buFont typeface="Wingdings" charset="2"/>
              <a:buChar char="u"/>
            </a:pPr>
            <a:r>
              <a:rPr kumimoji="1" lang="zh-CN" altLang="en-US" sz="3200" b="1" dirty="0" smtClean="0"/>
              <a:t>激活函数与损失函数</a:t>
            </a:r>
          </a:p>
          <a:p>
            <a:pPr indent="-720000">
              <a:spcBef>
                <a:spcPts val="1800"/>
              </a:spcBef>
              <a:spcAft>
                <a:spcPts val="1800"/>
              </a:spcAft>
              <a:buFont typeface="Wingdings" charset="2"/>
              <a:buChar char="u"/>
            </a:pPr>
            <a:r>
              <a:rPr kumimoji="1" lang="zh-CN" altLang="en-US" sz="3200" b="1" dirty="0" smtClean="0"/>
              <a:t>反向传播法</a:t>
            </a:r>
            <a:endParaRPr kumimoji="1" lang="en-US" altLang="zh-CN" sz="3200" b="1" dirty="0"/>
          </a:p>
          <a:p>
            <a:pPr indent="-720000">
              <a:spcBef>
                <a:spcPts val="1800"/>
              </a:spcBef>
              <a:spcAft>
                <a:spcPts val="1800"/>
              </a:spcAft>
              <a:buFont typeface="Wingdings" charset="2"/>
              <a:buChar char="u"/>
            </a:pPr>
            <a:r>
              <a:rPr kumimoji="1" lang="zh-CN" altLang="en-US" sz="3200" b="1" dirty="0" smtClean="0">
                <a:solidFill>
                  <a:schemeClr val="tx1"/>
                </a:solidFill>
              </a:rPr>
              <a:t>神经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网络用于违约</a:t>
            </a:r>
            <a:r>
              <a:rPr kumimoji="1" lang="zh-CN" altLang="en-US" sz="3200" b="1" dirty="0" smtClean="0">
                <a:solidFill>
                  <a:schemeClr val="tx1"/>
                </a:solidFill>
              </a:rPr>
              <a:t>预测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6753" y="2999946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/>
              <a:t>目</a:t>
            </a:r>
          </a:p>
          <a:p>
            <a:r>
              <a:rPr kumimoji="1" lang="zh-CN" altLang="en-US" sz="4400" dirty="0" smtClean="0"/>
              <a:t>录</a:t>
            </a:r>
            <a:endParaRPr kumimoji="1" lang="zh-CN" altLang="en-US" sz="4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712"/>
            <a:ext cx="12192000" cy="6601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更多商业智能</a:t>
            </a:r>
            <a:r>
              <a:rPr lang="en-US" altLang="zh-CN" dirty="0" smtClean="0"/>
              <a:t>BI</a:t>
            </a:r>
            <a:r>
              <a:rPr lang="zh-CN" altLang="en-US" dirty="0" smtClean="0"/>
              <a:t>和大数据精品</a:t>
            </a:r>
            <a:r>
              <a:rPr lang="zh-CN" altLang="en-US" dirty="0"/>
              <a:t>视频尽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 www.hellobi.com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614387" y="3768514"/>
            <a:ext cx="1377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98733" y="3884783"/>
            <a:ext cx="1014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52504" y="4217148"/>
            <a:ext cx="16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Tableau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05799" y="5151454"/>
            <a:ext cx="2273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数据科学家</a:t>
            </a:r>
            <a:endParaRPr lang="en-US" sz="28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38313" y="5698187"/>
            <a:ext cx="1604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PowerBI</a:t>
            </a:r>
            <a:endParaRPr lang="en-US" sz="28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02939" y="4731621"/>
            <a:ext cx="1631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BIEE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09652" y="931066"/>
            <a:ext cx="220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</a:t>
            </a:r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、商业智能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15011" y="1805347"/>
            <a:ext cx="192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数据分析师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580157" y="2231476"/>
            <a:ext cx="1400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17228" y="2294781"/>
            <a:ext cx="1103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15011" y="2679883"/>
            <a:ext cx="1465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51556" y="1357845"/>
            <a:ext cx="122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319992" y="3346705"/>
            <a:ext cx="1729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18727" y="3030007"/>
            <a:ext cx="1561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9319992" y="1392731"/>
            <a:ext cx="1431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数据挖掘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ectangle 14"/>
          <p:cNvSpPr/>
          <p:nvPr/>
        </p:nvSpPr>
        <p:spPr>
          <a:xfrm>
            <a:off x="10776416" y="4744893"/>
            <a:ext cx="1203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9" y="1080721"/>
            <a:ext cx="2941200" cy="16605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1080721"/>
            <a:ext cx="2941200" cy="1658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2779500"/>
            <a:ext cx="2941200" cy="166055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2779500"/>
            <a:ext cx="2941200" cy="166055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9" y="4490346"/>
            <a:ext cx="2941200" cy="166055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4490346"/>
            <a:ext cx="2941200" cy="166055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4490346"/>
            <a:ext cx="2941200" cy="16605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1080952"/>
            <a:ext cx="2933137" cy="16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05" y="2776615"/>
            <a:ext cx="2933137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神经网络模型的</a:t>
            </a:r>
            <a:r>
              <a:rPr kumimoji="1" lang="zh-CN" altLang="en-US" b="1" dirty="0" smtClean="0"/>
              <a:t>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什么是人工神经网络模型</a:t>
            </a:r>
          </a:p>
          <a:p>
            <a:pPr marL="0">
              <a:buFont typeface="Wingdings" charset="2"/>
              <a:buNone/>
            </a:pPr>
            <a:r>
              <a:rPr lang="zh-CN" altLang="en-US" sz="2000" dirty="0"/>
              <a:t>人工神经网络</a:t>
            </a:r>
            <a:r>
              <a:rPr lang="en-US" altLang="zh-CN" sz="2000" dirty="0"/>
              <a:t>(Artificial Neural Network, ANN)</a:t>
            </a:r>
            <a:r>
              <a:rPr lang="zh-CN" altLang="en-US" sz="2000" dirty="0"/>
              <a:t>没有一个严格的正式定义。它的基本特点，是试图模仿大脑的神经元之间传递，处理信息的模式。</a:t>
            </a:r>
          </a:p>
          <a:p>
            <a:endParaRPr kumimoji="1" lang="zh-CN" altLang="en-US" dirty="0"/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5943600" y="2272553"/>
            <a:ext cx="5318966" cy="36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一个计算模型，要被称为为神经网络，通常需要大量彼此连接的节点 （也称 ‘神经元’），并且具备两个特性：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/>
              <a:t>每个神经元，通过某种特定的</a:t>
            </a:r>
            <a:r>
              <a:rPr lang="zh-CN" altLang="en-US" b="1" dirty="0"/>
              <a:t>输出函数 </a:t>
            </a:r>
            <a:r>
              <a:rPr lang="zh-CN" altLang="en-US" dirty="0"/>
              <a:t>（也叫激励函数 </a:t>
            </a:r>
            <a:r>
              <a:rPr lang="en-US" altLang="zh-CN" dirty="0"/>
              <a:t>activation function</a:t>
            </a:r>
            <a:r>
              <a:rPr lang="zh-CN" altLang="en-US" dirty="0"/>
              <a:t>），计算处理来自其它相邻神经元的加权输入值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zh-CN" altLang="en-US" dirty="0"/>
              <a:t>神经元之间的信息传递的强度，用所谓</a:t>
            </a:r>
            <a:r>
              <a:rPr lang="zh-CN" altLang="en-US" b="1" dirty="0"/>
              <a:t>加权值</a:t>
            </a:r>
            <a:r>
              <a:rPr lang="zh-CN" altLang="en-US" dirty="0"/>
              <a:t>来定义，算法会不断自我学习，调整这个加权值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总结：神经网络算法的核心就是：计算、连接、评估、纠错</a:t>
            </a:r>
            <a:r>
              <a:rPr lang="zh-CN" altLang="en-US" dirty="0" smtClean="0"/>
              <a:t>、学习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89" y="2720228"/>
            <a:ext cx="31067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0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神经网络模型的</a:t>
            </a:r>
            <a:r>
              <a:rPr kumimoji="1" lang="zh-CN" altLang="en-US" b="1" dirty="0" smtClean="0"/>
              <a:t>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97372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ANN</a:t>
            </a:r>
            <a:r>
              <a:rPr lang="zh-CN" altLang="en-US" dirty="0"/>
              <a:t>的类型</a:t>
            </a:r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en-US" altLang="zh-CN" sz="2000" dirty="0" smtClean="0"/>
              <a:t>ANN</a:t>
            </a:r>
            <a:r>
              <a:rPr lang="zh-CN" altLang="en-US" sz="2000" dirty="0" smtClean="0"/>
              <a:t>类型的划分</a:t>
            </a:r>
            <a:r>
              <a:rPr lang="zh-CN" altLang="zh-CN" sz="2000" dirty="0" smtClean="0"/>
              <a:t>主要</a:t>
            </a:r>
            <a:r>
              <a:rPr lang="zh-CN" altLang="zh-CN" sz="2000" dirty="0"/>
              <a:t>考虑网络连接的拓扑结构、神经元的特征、学习规则等。目前，已有近</a:t>
            </a:r>
            <a:r>
              <a:rPr lang="en-US" altLang="zh-CN" sz="2000" dirty="0"/>
              <a:t>40</a:t>
            </a:r>
            <a:r>
              <a:rPr lang="zh-CN" altLang="zh-CN" sz="2000" dirty="0"/>
              <a:t>种神经网络模型，其中有反传网络、感知器、自组织映射、</a:t>
            </a:r>
            <a:r>
              <a:rPr lang="en-US" altLang="zh-CN" sz="2000" dirty="0"/>
              <a:t>Hopfield</a:t>
            </a:r>
            <a:r>
              <a:rPr lang="zh-CN" altLang="zh-CN" sz="2000" dirty="0"/>
              <a:t>网络、波耳兹曼机、适应谐振理论等。根据连接的拓扑结构，神经网络模型可以分为：</a:t>
            </a:r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zh-CN" sz="2000" b="1" dirty="0"/>
              <a:t>前向网络 </a:t>
            </a:r>
            <a:endParaRPr lang="zh-CN" altLang="en-US" sz="2000" b="1" dirty="0"/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zh-CN" sz="2000" dirty="0"/>
              <a:t>网络中各个神经元接受前一级的输入，并输出到下一级，网络中没有反馈，可以用一个有向无环路图表示。这种网络实现信号从输入空间到输出空间的变换，它的信息处理能力来自于简单非线性函数的多次复合。网络结构简单，易于实现。反传网络是一种典型的前向网络。</a:t>
            </a:r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zh-CN" sz="2000" b="1" dirty="0"/>
              <a:t>反馈网络 </a:t>
            </a:r>
            <a:endParaRPr lang="zh-CN" altLang="en-US" sz="2000" b="1" dirty="0"/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zh-CN" sz="2000" dirty="0"/>
              <a:t>网络内神经元间有反馈，可以用一个无向的完备图表示。这种神经网络的信息处理是状态的变换，可以用动力学系统理论处理。系统的稳定性与联想记忆功能有密切关系。</a:t>
            </a:r>
            <a:r>
              <a:rPr lang="en-US" altLang="zh-CN" sz="2000" dirty="0"/>
              <a:t>Hopfield</a:t>
            </a:r>
            <a:r>
              <a:rPr lang="zh-CN" altLang="zh-CN" sz="2000" dirty="0"/>
              <a:t>网络、波耳兹曼机均属于这种类型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43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神经网络模型的概述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ANN</a:t>
            </a:r>
            <a:r>
              <a:rPr lang="zh-CN" altLang="en-US" dirty="0" smtClean="0"/>
              <a:t>的一个结构样例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2000" dirty="0" smtClean="0"/>
              <a:t>单层感知机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最简单的</a:t>
            </a:r>
            <a:r>
              <a:rPr lang="en-US" altLang="zh-CN" sz="2000" dirty="0"/>
              <a:t>ANN</a:t>
            </a:r>
            <a:r>
              <a:rPr lang="zh-CN" altLang="en-US" sz="2000" dirty="0" smtClean="0"/>
              <a:t>模型</a:t>
            </a:r>
            <a:endParaRPr lang="zh-CN" altLang="en-US" sz="2000" dirty="0"/>
          </a:p>
          <a:p>
            <a:pPr mar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charset="2"/>
              <a:buNone/>
            </a:pPr>
            <a:r>
              <a:rPr lang="zh-CN" altLang="en-US" sz="2000" dirty="0"/>
              <a:t>二类分类的线性分类模型，其输入为样本的特征向量，输出为样本的类别，取</a:t>
            </a:r>
            <a:r>
              <a:rPr lang="en-US" altLang="zh-CN" sz="2000" dirty="0"/>
              <a:t>+1</a:t>
            </a:r>
            <a:r>
              <a:rPr lang="zh-CN" altLang="en-US" sz="2000" dirty="0"/>
              <a:t>和</a:t>
            </a:r>
            <a:r>
              <a:rPr lang="en-US" altLang="zh-CN" sz="2000" dirty="0"/>
              <a:t>-1</a:t>
            </a:r>
            <a:r>
              <a:rPr lang="zh-CN" altLang="en-US" sz="2000" dirty="0"/>
              <a:t>二值，即通过某样本的特征，就可以准确判断该样本属于哪一</a:t>
            </a:r>
            <a:r>
              <a:rPr lang="zh-CN" altLang="en-US" sz="2000" dirty="0" smtClean="0"/>
              <a:t>类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55" y="4021482"/>
            <a:ext cx="3556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73" y="3310756"/>
            <a:ext cx="3816096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kumimoji="1" lang="zh-CN" altLang="en-US" b="1" dirty="0"/>
              <a:t>激活函数与损失函数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866145"/>
              </a:xfrm>
            </p:spPr>
            <p:txBody>
              <a:bodyPr>
                <a:normAutofit/>
              </a:bodyPr>
              <a:lstStyle/>
              <a:p>
                <a:pPr>
                  <a:buFont typeface="Arial" charset="0"/>
                  <a:buChar char="•"/>
                </a:pPr>
                <a:r>
                  <a:rPr lang="zh-CN" altLang="en-US" dirty="0" smtClean="0"/>
                  <a:t>激活函数</a:t>
                </a:r>
                <a:endParaRPr lang="zh-CN" alt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/>
                  <a:t>用于处理复杂的非线性分类情况。比线性回归、</a:t>
                </a:r>
                <a:r>
                  <a:rPr lang="en-US" altLang="zh-CN" sz="2000" dirty="0"/>
                  <a:t>logistic</a:t>
                </a:r>
                <a:r>
                  <a:rPr lang="zh-CN" altLang="en-US" sz="2000" dirty="0"/>
                  <a:t>回归</a:t>
                </a:r>
                <a:r>
                  <a:rPr lang="zh-CN" altLang="en-US" sz="2000" dirty="0" smtClean="0"/>
                  <a:t>灵活。训练的时候注意</a:t>
                </a:r>
                <a:r>
                  <a:rPr lang="zh-CN" altLang="en-US" sz="2000" dirty="0"/>
                  <a:t>过</a:t>
                </a:r>
                <a:r>
                  <a:rPr lang="zh-CN" altLang="en-US" sz="2000" dirty="0" smtClean="0"/>
                  <a:t>拟合。</a:t>
                </a:r>
                <a:endParaRPr lang="zh-CN" altLang="en-US" sz="20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Wingdings" charset="2"/>
                  <a:buNone/>
                </a:pPr>
                <a:r>
                  <a:rPr lang="zh-CN" altLang="en-US" sz="2000" u="sng" dirty="0"/>
                  <a:t>非线性激活函数</a:t>
                </a:r>
                <a:endParaRPr lang="en-US" altLang="zh-CN" sz="2000" u="sng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altLang="zh-CN" sz="2000" dirty="0" smtClean="0"/>
                  <a:t>Sigmoid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⁡(−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b="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特点：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趋近负无穷时，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趋近于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；趋近于正无穷时，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趋近于</a:t>
                </a:r>
                <a:r>
                  <a:rPr lang="en-US" altLang="zh-CN" sz="2000" dirty="0"/>
                  <a:t>1</a:t>
                </a:r>
                <a:r>
                  <a:rPr lang="zh-CN" altLang="en-US" sz="2000" dirty="0" smtClean="0"/>
                  <a:t>；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/>
                  <a:t>x</a:t>
                </a:r>
                <a:r>
                  <a:rPr lang="zh-CN" altLang="en-US" sz="2000" dirty="0"/>
                  <a:t>超出</a:t>
                </a:r>
                <a:r>
                  <a:rPr lang="en-US" altLang="zh-CN" sz="2000" dirty="0"/>
                  <a:t>[-6,6]</a:t>
                </a:r>
                <a:r>
                  <a:rPr lang="zh-CN" altLang="en-US" sz="2000" dirty="0"/>
                  <a:t>的范围后，函数值基本上没有变化，值非常</a:t>
                </a:r>
                <a:r>
                  <a:rPr lang="zh-CN" altLang="en-US" sz="2000" dirty="0" smtClean="0"/>
                  <a:t>接近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或者</a:t>
                </a:r>
                <a:r>
                  <a:rPr lang="en-US" altLang="zh-CN" sz="2000" dirty="0" smtClean="0"/>
                  <a:t>1</a:t>
                </a:r>
                <a:endParaRPr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该函数</a:t>
                </a:r>
                <a:r>
                  <a:rPr lang="zh-CN" altLang="en-US" sz="2000" dirty="0"/>
                  <a:t>的值域范围限制在</a:t>
                </a:r>
                <a:r>
                  <a:rPr lang="en-US" altLang="zh-CN" sz="2000" dirty="0"/>
                  <a:t>(0,1)</a:t>
                </a:r>
                <a:r>
                  <a:rPr lang="zh-CN" altLang="en-US" sz="2000" dirty="0"/>
                  <a:t>之间</a:t>
                </a:r>
                <a:r>
                  <a:rPr lang="zh-CN" altLang="en-US" sz="2000" dirty="0" smtClean="0"/>
                  <a:t>，这样</a:t>
                </a:r>
                <a:r>
                  <a:rPr lang="en-US" altLang="zh-CN" sz="2000" dirty="0"/>
                  <a:t>sigmoid</a:t>
                </a:r>
                <a:r>
                  <a:rPr lang="zh-CN" altLang="en-US" sz="2000" dirty="0"/>
                  <a:t>函数就能与一个概率分布联系起来了</a:t>
                </a:r>
                <a:r>
                  <a:rPr lang="zh-CN" altLang="en-US" sz="2000" dirty="0" smtClean="0"/>
                  <a:t>。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)(1−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866145"/>
              </a:xfrm>
              <a:blipFill rotWithShape="0">
                <a:blip r:embed="rId2"/>
                <a:stretch>
                  <a:fillRect l="-956" t="-1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0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dirty="0" smtClean="0"/>
                  <a:t>激活函数</a:t>
                </a:r>
                <a:r>
                  <a:rPr kumimoji="1" lang="zh-CN" altLang="en-US" dirty="0" smtClean="0"/>
                  <a:t>（续）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zh-CN" sz="2000" dirty="0"/>
                  <a:t>双曲正切</a:t>
                </a:r>
                <a:r>
                  <a:rPr lang="en-US" altLang="zh-CN" sz="2000" dirty="0"/>
                  <a:t> 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/>
                  <a:t>特点：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趋近负无穷时，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趋近</a:t>
                </a:r>
                <a:r>
                  <a:rPr lang="zh-CN" altLang="en-US" sz="2000" dirty="0" smtClean="0"/>
                  <a:t>于</a:t>
                </a:r>
                <a:r>
                  <a:rPr lang="en-US" altLang="zh-CN" sz="2000" dirty="0" smtClean="0"/>
                  <a:t>-1</a:t>
                </a:r>
                <a:r>
                  <a:rPr lang="zh-CN" altLang="en-US" sz="2000" dirty="0" smtClean="0"/>
                  <a:t>；</a:t>
                </a:r>
                <a:r>
                  <a:rPr lang="zh-CN" altLang="en-US" sz="2000" dirty="0"/>
                  <a:t>趋近于正无穷时，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趋近于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；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000" dirty="0"/>
                  <a:t>x</a:t>
                </a:r>
                <a:r>
                  <a:rPr lang="zh-CN" altLang="en-US" sz="2000" dirty="0"/>
                  <a:t>超出</a:t>
                </a:r>
                <a:r>
                  <a:rPr lang="en-US" altLang="zh-CN" sz="2000" dirty="0" smtClean="0"/>
                  <a:t>[-3,3]</a:t>
                </a:r>
                <a:r>
                  <a:rPr lang="zh-CN" altLang="en-US" sz="2000" dirty="0"/>
                  <a:t>的范围后，函数值基本上没有变化，值非常</a:t>
                </a:r>
                <a:r>
                  <a:rPr lang="zh-CN" altLang="en-US" sz="2000" dirty="0" smtClean="0"/>
                  <a:t>接近</a:t>
                </a:r>
                <a:r>
                  <a:rPr lang="en-US" altLang="zh-CN" sz="2000" dirty="0" smtClean="0"/>
                  <a:t>-1</a:t>
                </a:r>
                <a:r>
                  <a:rPr lang="zh-CN" altLang="en-US" sz="2000" dirty="0" smtClean="0"/>
                  <a:t>或者</a:t>
                </a:r>
                <a:r>
                  <a:rPr lang="en-US" altLang="zh-CN" sz="2000" dirty="0"/>
                  <a:t>1</a:t>
                </a:r>
                <a:endParaRPr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/>
                  <a:t>该函数的值域范围限制在</a:t>
                </a:r>
                <a:r>
                  <a:rPr lang="en-US" altLang="zh-CN" sz="2000" dirty="0" smtClean="0"/>
                  <a:t>(-1,1</a:t>
                </a:r>
                <a:r>
                  <a:rPr lang="en-US" altLang="zh-CN" sz="2000" dirty="0"/>
                  <a:t>)</a:t>
                </a:r>
                <a:r>
                  <a:rPr lang="zh-CN" altLang="en-US" sz="2000" dirty="0" smtClean="0"/>
                  <a:t>之间</a:t>
                </a:r>
                <a:endParaRPr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tanh</m:t>
                          </m:r>
                        </m:e>
                        <m:sup>
                          <m:r>
                            <a:rPr lang="en-US" altLang="zh-CN" sz="2000" i="1">
                              <a:latin typeface="Cambria Math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altLang="zh-CN" sz="2000" i="1">
                          <a:latin typeface="Cambria Math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charset="0"/>
                        </a:rPr>
                        <m:t>tanh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3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激活函数与损失函数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dirty="0"/>
                  <a:t>激活函数</a:t>
                </a:r>
                <a:r>
                  <a:rPr kumimoji="1" lang="zh-CN" altLang="en-US" dirty="0"/>
                  <a:t>（续</a:t>
                </a:r>
                <a:r>
                  <a:rPr kumimoji="1" lang="zh-CN" altLang="en-US" dirty="0" smtClean="0"/>
                  <a:t>）</a:t>
                </a:r>
                <a:endParaRPr lang="zh-CN" altLang="en-US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修正线性单元</a:t>
                </a:r>
                <a:r>
                  <a:rPr lang="en-US" altLang="zh-CN" sz="2000" dirty="0" smtClean="0"/>
                  <a:t>Rectifier </a:t>
                </a:r>
                <a:r>
                  <a:rPr lang="en-US" altLang="zh-CN" sz="2000" dirty="0"/>
                  <a:t>Linear </a:t>
                </a:r>
                <a:r>
                  <a:rPr lang="en-US" altLang="zh-CN" sz="2000" dirty="0" smtClean="0"/>
                  <a:t>Units</a:t>
                </a:r>
                <a:r>
                  <a:rPr lang="zh-CN" altLang="en-US" sz="2000" dirty="0" smtClean="0"/>
                  <a:t>（</a:t>
                </a:r>
                <a:r>
                  <a:rPr lang="en-US" altLang="zh-CN" sz="2000" dirty="0" err="1" smtClean="0"/>
                  <a:t>ReLU</a:t>
                </a:r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  <a:p>
                <a:pPr marL="457200" lvl="1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charset="0"/>
                        </a:rPr>
                        <m:t>max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⁡(0,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zh-CN" altLang="en-US" sz="2000" dirty="0" smtClean="0"/>
                  <a:t>特点：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zh-CN" altLang="en-US" sz="2000" dirty="0"/>
                  <a:t>只有有一半隐含层是处于激活状态，其余都是输出为</a:t>
                </a:r>
                <a:r>
                  <a:rPr lang="en-US" altLang="zh-CN" sz="2000" dirty="0" smtClean="0"/>
                  <a:t>0</a:t>
                </a:r>
                <a:endParaRPr lang="zh-CN" altLang="en-US" sz="2000" dirty="0" smtClean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zh-CN" altLang="en-US" sz="2000" dirty="0" smtClean="0"/>
                  <a:t>不会出现</a:t>
                </a:r>
                <a:r>
                  <a:rPr lang="zh-CN" altLang="en-US" sz="2000" i="1" dirty="0"/>
                  <a:t>梯度消失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问题（即在</a:t>
                </a:r>
                <a:r>
                  <a:rPr lang="en-US" altLang="zh-CN" sz="2000" dirty="0"/>
                  <a:t>sigmoid</a:t>
                </a:r>
                <a:r>
                  <a:rPr lang="zh-CN" altLang="en-US" sz="2000" dirty="0"/>
                  <a:t>接近饱和区时</a:t>
                </a:r>
                <a:r>
                  <a:rPr lang="zh-CN" altLang="en-US" sz="2000" dirty="0" smtClean="0"/>
                  <a:t>，导数</a:t>
                </a:r>
                <a:r>
                  <a:rPr lang="zh-CN" altLang="en-US" sz="2000" dirty="0"/>
                  <a:t>趋于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 smtClean="0"/>
                  <a:t>，这种</a:t>
                </a:r>
                <a:r>
                  <a:rPr lang="zh-CN" altLang="en-US" sz="2000" dirty="0"/>
                  <a:t>情况会造成信息丢失</a:t>
                </a:r>
                <a:r>
                  <a:rPr lang="zh-CN" altLang="en-US" sz="2000" dirty="0" smtClean="0"/>
                  <a:t>）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zh-CN" altLang="en-US" sz="2000" dirty="0"/>
                  <a:t>只需比较、乘加</a:t>
                </a:r>
                <a:r>
                  <a:rPr lang="zh-CN" altLang="en-US" sz="2000" dirty="0" smtClean="0"/>
                  <a:t>运算，</a:t>
                </a:r>
                <a:r>
                  <a:rPr lang="zh-CN" altLang="en-US" sz="2000" dirty="0" smtClean="0"/>
                  <a:t>因此</a:t>
                </a:r>
                <a:r>
                  <a:rPr lang="zh-CN" altLang="en-US" sz="2000" dirty="0" smtClean="0"/>
                  <a:t>计算</a:t>
                </a:r>
                <a:r>
                  <a:rPr lang="zh-CN" altLang="en-US" sz="2000" dirty="0"/>
                  <a:t>方便，计算速度</a:t>
                </a:r>
                <a:r>
                  <a:rPr lang="zh-CN" altLang="en-US" sz="2000" dirty="0" smtClean="0"/>
                  <a:t>快，</a:t>
                </a:r>
                <a:r>
                  <a:rPr lang="zh-CN" altLang="en-US" sz="2000" dirty="0"/>
                  <a:t>加速了网络的</a:t>
                </a:r>
                <a:r>
                  <a:rPr lang="zh-CN" altLang="en-US" sz="2000" dirty="0" smtClean="0"/>
                  <a:t>训练</a:t>
                </a:r>
                <a:endParaRPr lang="zh-CN" altLang="en-US" sz="2000" dirty="0" smtClean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altLang="zh-CN" sz="2000" dirty="0" err="1"/>
                  <a:t>ReLU</a:t>
                </a:r>
                <a:r>
                  <a:rPr lang="zh-CN" altLang="en-US" sz="2000" dirty="0"/>
                  <a:t>比</a:t>
                </a:r>
                <a:r>
                  <a:rPr lang="en-US" altLang="zh-CN" sz="2000" dirty="0"/>
                  <a:t>sigmoid</a:t>
                </a:r>
                <a:r>
                  <a:rPr lang="zh-CN" altLang="en-US" sz="2000" dirty="0"/>
                  <a:t>更接近生物学的激活</a:t>
                </a:r>
                <a:r>
                  <a:rPr lang="zh-CN" altLang="en-US" sz="2000" dirty="0" smtClean="0"/>
                  <a:t>模型</a:t>
                </a:r>
                <a:endParaRPr lang="zh-CN" altLang="en-US" sz="2000" dirty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zh-CN" altLang="en-US" sz="2000" dirty="0" smtClean="0"/>
                  <a:t>还有一些改进或的</a:t>
                </a:r>
                <a:r>
                  <a:rPr lang="zh-CN" altLang="en-US" sz="2000" dirty="0" smtClean="0"/>
                  <a:t>变体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  <a:blipFill rotWithShape="0">
                <a:blip r:embed="rId2"/>
                <a:stretch>
                  <a:fillRect l="-956" t="-1735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492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7947</TotalTime>
  <Words>1694</Words>
  <Application>Microsoft Macintosh PowerPoint</Application>
  <PresentationFormat>宽屏</PresentationFormat>
  <Paragraphs>251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Calibri</vt:lpstr>
      <vt:lpstr>Calibri Light</vt:lpstr>
      <vt:lpstr>Cambria Math</vt:lpstr>
      <vt:lpstr>Courier New</vt:lpstr>
      <vt:lpstr>Microsoft YaHei</vt:lpstr>
      <vt:lpstr>Verdana</vt:lpstr>
      <vt:lpstr>Wingdings</vt:lpstr>
      <vt:lpstr>宋体</vt:lpstr>
      <vt:lpstr>微软雅黑</vt:lpstr>
      <vt:lpstr>Arial</vt:lpstr>
      <vt:lpstr>Office Theme</vt:lpstr>
      <vt:lpstr>自定义设计方案</vt:lpstr>
      <vt:lpstr>机器学习模型在信贷风控中的应用之 神经网络模型 </vt:lpstr>
      <vt:lpstr>课程简介</vt:lpstr>
      <vt:lpstr>PowerPoint 演示文稿</vt:lpstr>
      <vt:lpstr>神经网络模型的概述</vt:lpstr>
      <vt:lpstr>神经网络模型的概述</vt:lpstr>
      <vt:lpstr>神经网络模型的概述</vt:lpstr>
      <vt:lpstr>激活函数与损失函数</vt:lpstr>
      <vt:lpstr>激活函数与损失函数</vt:lpstr>
      <vt:lpstr>激活函数与损失函数</vt:lpstr>
      <vt:lpstr>激活函数与损失函数</vt:lpstr>
      <vt:lpstr>激活函数与损失函数</vt:lpstr>
      <vt:lpstr>激活函数与损失函数</vt:lpstr>
      <vt:lpstr>激活函数与损失函数</vt:lpstr>
      <vt:lpstr>反向传播法</vt:lpstr>
      <vt:lpstr>反向传播法</vt:lpstr>
      <vt:lpstr>反向传播法</vt:lpstr>
      <vt:lpstr>反向传播法</vt:lpstr>
      <vt:lpstr>反向传播法</vt:lpstr>
      <vt:lpstr>反向传播法</vt:lpstr>
      <vt:lpstr>反向传播法</vt:lpstr>
      <vt:lpstr>神经网络用于违约预测</vt:lpstr>
      <vt:lpstr>神经网络用于违约预测</vt:lpstr>
      <vt:lpstr>神经网络用于违约预测</vt:lpstr>
      <vt:lpstr>神经网络用于违约预测</vt:lpstr>
      <vt:lpstr>神经网络用于违约预测</vt:lpstr>
      <vt:lpstr>神经网络用于违约预测</vt:lpstr>
      <vt:lpstr>神经网络用于违约预测</vt:lpstr>
      <vt:lpstr>神经网络用于违约预测</vt:lpstr>
      <vt:lpstr>附录：TensorFlow的安装</vt:lpstr>
      <vt:lpstr>更多商业智能BI和大数据精品视频尽在  www.hellobi.com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Microsoft Office 用户</cp:lastModifiedBy>
  <cp:revision>474</cp:revision>
  <dcterms:created xsi:type="dcterms:W3CDTF">2014-07-25T06:10:39Z</dcterms:created>
  <dcterms:modified xsi:type="dcterms:W3CDTF">2018-06-29T12:50:16Z</dcterms:modified>
</cp:coreProperties>
</file>